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64" r:id="rId4"/>
  </p:sldMasterIdLst>
  <p:notesMasterIdLst>
    <p:notesMasterId r:id="rId26"/>
  </p:notesMasterIdLst>
  <p:handoutMasterIdLst>
    <p:handoutMasterId r:id="rId27"/>
  </p:handoutMasterIdLst>
  <p:sldIdLst>
    <p:sldId id="295" r:id="rId5"/>
    <p:sldId id="296" r:id="rId6"/>
    <p:sldId id="282" r:id="rId7"/>
    <p:sldId id="285" r:id="rId8"/>
    <p:sldId id="297" r:id="rId9"/>
    <p:sldId id="286" r:id="rId10"/>
    <p:sldId id="298" r:id="rId11"/>
    <p:sldId id="299" r:id="rId12"/>
    <p:sldId id="311" r:id="rId13"/>
    <p:sldId id="308" r:id="rId14"/>
    <p:sldId id="312" r:id="rId15"/>
    <p:sldId id="300" r:id="rId16"/>
    <p:sldId id="260" r:id="rId17"/>
    <p:sldId id="309" r:id="rId18"/>
    <p:sldId id="302" r:id="rId19"/>
    <p:sldId id="303" r:id="rId20"/>
    <p:sldId id="304" r:id="rId21"/>
    <p:sldId id="305" r:id="rId22"/>
    <p:sldId id="306" r:id="rId23"/>
    <p:sldId id="307" r:id="rId24"/>
    <p:sldId id="26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6F5B05"/>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F04BD3-F681-4B4D-B05A-208CE49B41C8}" v="1" dt="2025-09-15T09:38:12.723"/>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293" autoAdjust="0"/>
  </p:normalViewPr>
  <p:slideViewPr>
    <p:cSldViewPr snapToGrid="0">
      <p:cViewPr varScale="1">
        <p:scale>
          <a:sx n="68" d="100"/>
          <a:sy n="68" d="100"/>
        </p:scale>
        <p:origin x="1262" y="278"/>
      </p:cViewPr>
      <p:guideLst/>
    </p:cSldViewPr>
  </p:slideViewPr>
  <p:outlineViewPr>
    <p:cViewPr>
      <p:scale>
        <a:sx n="33" d="100"/>
        <a:sy n="33" d="100"/>
      </p:scale>
      <p:origin x="0" y="-4896"/>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81869F-F6FC-6A0D-CE07-6B540E550EE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BA6B6C1-6185-79F5-23C8-927538634E4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41E86C-C6B4-424D-8295-67D3386172F0}" type="datetimeFigureOut">
              <a:rPr lang="en-US" smtClean="0"/>
              <a:t>12/2/2025</a:t>
            </a:fld>
            <a:endParaRPr lang="en-US" dirty="0"/>
          </a:p>
        </p:txBody>
      </p:sp>
      <p:sp>
        <p:nvSpPr>
          <p:cNvPr id="4" name="Footer Placeholder 3">
            <a:extLst>
              <a:ext uri="{FF2B5EF4-FFF2-40B4-BE49-F238E27FC236}">
                <a16:creationId xmlns:a16="http://schemas.microsoft.com/office/drawing/2014/main" id="{D875153B-EAEA-CF1E-30D7-16C2E64586B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B72AFB7-47EE-893B-5887-BDC37DCA5F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F94707-CAF6-40B0-A7EA-C5F3C63CBD6B}" type="slidenum">
              <a:rPr lang="en-US" smtClean="0"/>
              <a:t>‹#›</a:t>
            </a:fld>
            <a:endParaRPr lang="en-US" dirty="0"/>
          </a:p>
        </p:txBody>
      </p:sp>
    </p:spTree>
    <p:extLst>
      <p:ext uri="{BB962C8B-B14F-4D97-AF65-F5344CB8AC3E}">
        <p14:creationId xmlns:p14="http://schemas.microsoft.com/office/powerpoint/2010/main" val="4033411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88D07-B188-44E4-ABBB-6994C1A52936}" type="datetimeFigureOut">
              <a:rPr lang="en-US" smtClean="0"/>
              <a:t>12/2/2025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42455A-0D23-4EAB-9AF9-2CC2B3066B0A}" type="slidenum">
              <a:rPr lang="en-US" smtClean="0"/>
              <a:t>‹#›</a:t>
            </a:fld>
            <a:endParaRPr lang="en-US" dirty="0"/>
          </a:p>
        </p:txBody>
      </p:sp>
    </p:spTree>
    <p:extLst>
      <p:ext uri="{BB962C8B-B14F-4D97-AF65-F5344CB8AC3E}">
        <p14:creationId xmlns:p14="http://schemas.microsoft.com/office/powerpoint/2010/main" val="3904368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1</a:t>
            </a:fld>
            <a:endParaRPr lang="en-US" dirty="0"/>
          </a:p>
        </p:txBody>
      </p:sp>
    </p:spTree>
    <p:extLst>
      <p:ext uri="{BB962C8B-B14F-4D97-AF65-F5344CB8AC3E}">
        <p14:creationId xmlns:p14="http://schemas.microsoft.com/office/powerpoint/2010/main" val="245177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5E3B7-1978-7991-7117-1AA3ED7C3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3A25BA-2B27-DF89-777A-05CC398426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411C46-3B7A-267E-FB17-573787F8ED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270B83-275F-F1A2-2980-4E771369D28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42455A-0D23-4EAB-9AF9-2CC2B3066B0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15749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12</a:t>
            </a:fld>
            <a:endParaRPr lang="en-US" dirty="0"/>
          </a:p>
        </p:txBody>
      </p:sp>
    </p:spTree>
    <p:extLst>
      <p:ext uri="{BB962C8B-B14F-4D97-AF65-F5344CB8AC3E}">
        <p14:creationId xmlns:p14="http://schemas.microsoft.com/office/powerpoint/2010/main" val="42480997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13</a:t>
            </a:fld>
            <a:endParaRPr lang="en-US" dirty="0"/>
          </a:p>
        </p:txBody>
      </p:sp>
    </p:spTree>
    <p:extLst>
      <p:ext uri="{BB962C8B-B14F-4D97-AF65-F5344CB8AC3E}">
        <p14:creationId xmlns:p14="http://schemas.microsoft.com/office/powerpoint/2010/main" val="39703934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21</a:t>
            </a:fld>
            <a:endParaRPr lang="en-US" dirty="0"/>
          </a:p>
        </p:txBody>
      </p:sp>
    </p:spTree>
    <p:extLst>
      <p:ext uri="{BB962C8B-B14F-4D97-AF65-F5344CB8AC3E}">
        <p14:creationId xmlns:p14="http://schemas.microsoft.com/office/powerpoint/2010/main" val="803951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2</a:t>
            </a:fld>
            <a:endParaRPr lang="en-US" dirty="0"/>
          </a:p>
        </p:txBody>
      </p:sp>
    </p:spTree>
    <p:extLst>
      <p:ext uri="{BB962C8B-B14F-4D97-AF65-F5344CB8AC3E}">
        <p14:creationId xmlns:p14="http://schemas.microsoft.com/office/powerpoint/2010/main" val="303961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3</a:t>
            </a:fld>
            <a:endParaRPr lang="en-US" dirty="0"/>
          </a:p>
        </p:txBody>
      </p:sp>
    </p:spTree>
    <p:extLst>
      <p:ext uri="{BB962C8B-B14F-4D97-AF65-F5344CB8AC3E}">
        <p14:creationId xmlns:p14="http://schemas.microsoft.com/office/powerpoint/2010/main" val="2746375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4</a:t>
            </a:fld>
            <a:endParaRPr lang="en-US" dirty="0"/>
          </a:p>
        </p:txBody>
      </p:sp>
    </p:spTree>
    <p:extLst>
      <p:ext uri="{BB962C8B-B14F-4D97-AF65-F5344CB8AC3E}">
        <p14:creationId xmlns:p14="http://schemas.microsoft.com/office/powerpoint/2010/main" val="1487654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5</a:t>
            </a:fld>
            <a:endParaRPr lang="en-US" dirty="0"/>
          </a:p>
        </p:txBody>
      </p:sp>
    </p:spTree>
    <p:extLst>
      <p:ext uri="{BB962C8B-B14F-4D97-AF65-F5344CB8AC3E}">
        <p14:creationId xmlns:p14="http://schemas.microsoft.com/office/powerpoint/2010/main" val="1184177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6</a:t>
            </a:fld>
            <a:endParaRPr lang="en-US" dirty="0"/>
          </a:p>
        </p:txBody>
      </p:sp>
    </p:spTree>
    <p:extLst>
      <p:ext uri="{BB962C8B-B14F-4D97-AF65-F5344CB8AC3E}">
        <p14:creationId xmlns:p14="http://schemas.microsoft.com/office/powerpoint/2010/main" val="3168907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7</a:t>
            </a:fld>
            <a:endParaRPr lang="en-US" dirty="0"/>
          </a:p>
        </p:txBody>
      </p:sp>
    </p:spTree>
    <p:extLst>
      <p:ext uri="{BB962C8B-B14F-4D97-AF65-F5344CB8AC3E}">
        <p14:creationId xmlns:p14="http://schemas.microsoft.com/office/powerpoint/2010/main" val="2005148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42455A-0D23-4EAB-9AF9-2CC2B3066B0A}" type="slidenum">
              <a:rPr lang="en-US" smtClean="0"/>
              <a:t>8</a:t>
            </a:fld>
            <a:endParaRPr lang="en-US" dirty="0"/>
          </a:p>
        </p:txBody>
      </p:sp>
    </p:spTree>
    <p:extLst>
      <p:ext uri="{BB962C8B-B14F-4D97-AF65-F5344CB8AC3E}">
        <p14:creationId xmlns:p14="http://schemas.microsoft.com/office/powerpoint/2010/main" val="2279267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A8D50-3A9F-A55F-169D-F189AC3432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F719CE-F75A-51AC-5E4B-58C904E707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BF1EEA-E3F0-D574-0558-A9CFB96BD9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25FBD0-FE43-0D07-D50A-3F41CFECA906}"/>
              </a:ext>
            </a:extLst>
          </p:cNvPr>
          <p:cNvSpPr>
            <a:spLocks noGrp="1"/>
          </p:cNvSpPr>
          <p:nvPr>
            <p:ph type="sldNum" sz="quarter" idx="5"/>
          </p:nvPr>
        </p:nvSpPr>
        <p:spPr/>
        <p:txBody>
          <a:bodyPr/>
          <a:lstStyle/>
          <a:p>
            <a:fld id="{0842455A-0D23-4EAB-9AF9-2CC2B3066B0A}" type="slidenum">
              <a:rPr lang="en-US" smtClean="0"/>
              <a:t>9</a:t>
            </a:fld>
            <a:endParaRPr lang="en-US" dirty="0"/>
          </a:p>
        </p:txBody>
      </p:sp>
    </p:spTree>
    <p:extLst>
      <p:ext uri="{BB962C8B-B14F-4D97-AF65-F5344CB8AC3E}">
        <p14:creationId xmlns:p14="http://schemas.microsoft.com/office/powerpoint/2010/main" val="4099105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263674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r>
              <a:rPr lang="en-US"/>
              <a:t>Presentation Title</a:t>
            </a:r>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0519895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r>
              <a:rPr lang="en-US"/>
              <a:t>Presentation Title</a:t>
            </a:r>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2545913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2">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CE0AB24-7427-4E0C-9E7C-B642B3170AF1}"/>
              </a:ext>
            </a:extLst>
          </p:cNvPr>
          <p:cNvSpPr>
            <a:spLocks noGrp="1"/>
          </p:cNvSpPr>
          <p:nvPr>
            <p:ph type="pic" sz="quarter" idx="13"/>
          </p:nvPr>
        </p:nvSpPr>
        <p:spPr>
          <a:xfrm>
            <a:off x="1524" y="0"/>
            <a:ext cx="12188952" cy="6858000"/>
          </a:xfrm>
          <a:solidFill>
            <a:schemeClr val="accent6"/>
          </a:solidFill>
        </p:spPr>
        <p:txBody>
          <a:bodyPr/>
          <a:lstStyle>
            <a:lvl1pPr algn="ctr">
              <a:defRPr/>
            </a:lvl1pPr>
          </a:lstStyle>
          <a:p>
            <a:r>
              <a:rPr lang="en-US"/>
              <a:t>Click icon to add picture</a:t>
            </a:r>
            <a:endParaRPr lang="en-US" dirty="0"/>
          </a:p>
        </p:txBody>
      </p:sp>
      <p:sp>
        <p:nvSpPr>
          <p:cNvPr id="8" name="Title 1">
            <a:extLst>
              <a:ext uri="{FF2B5EF4-FFF2-40B4-BE49-F238E27FC236}">
                <a16:creationId xmlns:a16="http://schemas.microsoft.com/office/drawing/2014/main" id="{CE30A2A8-DADD-44CC-B8A3-9BFFD5E76B66}"/>
              </a:ext>
            </a:extLst>
          </p:cNvPr>
          <p:cNvSpPr>
            <a:spLocks noGrp="1"/>
          </p:cNvSpPr>
          <p:nvPr>
            <p:ph type="ctrTitle" hasCustomPrompt="1"/>
          </p:nvPr>
        </p:nvSpPr>
        <p:spPr>
          <a:xfrm>
            <a:off x="0" y="2705101"/>
            <a:ext cx="7537703" cy="2926080"/>
          </a:xfrm>
          <a:solidFill>
            <a:schemeClr val="bg1">
              <a:alpha val="93000"/>
            </a:schemeClr>
          </a:solidFill>
        </p:spPr>
        <p:txBody>
          <a:bodyPr lIns="822960" tIns="91440" bIns="548640" anchor="b" anchorCtr="0">
            <a:noAutofit/>
          </a:bodyPr>
          <a:lstStyle>
            <a:lvl1pPr>
              <a:defRPr/>
            </a:lvl1pPr>
          </a:lstStyle>
          <a:p>
            <a:r>
              <a:rPr lang="en-US" sz="5400" dirty="0">
                <a:solidFill>
                  <a:schemeClr val="tx1"/>
                </a:solidFill>
              </a:rPr>
              <a:t>Click to add title</a:t>
            </a:r>
          </a:p>
        </p:txBody>
      </p:sp>
    </p:spTree>
    <p:extLst>
      <p:ext uri="{BB962C8B-B14F-4D97-AF65-F5344CB8AC3E}">
        <p14:creationId xmlns:p14="http://schemas.microsoft.com/office/powerpoint/2010/main" val="678344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2">
    <p:spTree>
      <p:nvGrpSpPr>
        <p:cNvPr id="1" name=""/>
        <p:cNvGrpSpPr/>
        <p:nvPr/>
      </p:nvGrpSpPr>
      <p:grpSpPr>
        <a:xfrm>
          <a:off x="0" y="0"/>
          <a:ext cx="0" cy="0"/>
          <a:chOff x="0" y="0"/>
          <a:chExt cx="0" cy="0"/>
        </a:xfrm>
      </p:grpSpPr>
      <p:sp>
        <p:nvSpPr>
          <p:cNvPr id="6" name="Title 9">
            <a:extLst>
              <a:ext uri="{FF2B5EF4-FFF2-40B4-BE49-F238E27FC236}">
                <a16:creationId xmlns:a16="http://schemas.microsoft.com/office/drawing/2014/main" id="{8832B6D9-0469-48A5-A85E-8C5D8EF86BE3}"/>
              </a:ext>
            </a:extLst>
          </p:cNvPr>
          <p:cNvSpPr>
            <a:spLocks noGrp="1"/>
          </p:cNvSpPr>
          <p:nvPr>
            <p:ph type="title" hasCustomPrompt="1"/>
          </p:nvPr>
        </p:nvSpPr>
        <p:spPr>
          <a:xfrm>
            <a:off x="1097280" y="286603"/>
            <a:ext cx="10058400" cy="1450757"/>
          </a:xfrm>
        </p:spPr>
        <p:txBody>
          <a:bodyPr/>
          <a:lstStyle/>
          <a:p>
            <a:r>
              <a:rPr lang="en-US" sz="4800" dirty="0">
                <a:solidFill>
                  <a:schemeClr val="tx1"/>
                </a:solidFill>
              </a:rPr>
              <a:t>Click to add title</a:t>
            </a:r>
            <a:endParaRPr lang="en-US" dirty="0"/>
          </a:p>
        </p:txBody>
      </p:sp>
      <p:cxnSp>
        <p:nvCxnSpPr>
          <p:cNvPr id="7" name="Straight Connector 6">
            <a:extLst>
              <a:ext uri="{FF2B5EF4-FFF2-40B4-BE49-F238E27FC236}">
                <a16:creationId xmlns:a16="http://schemas.microsoft.com/office/drawing/2014/main" id="{C8A8F00A-3EB2-4D4D-B4A7-990BB91D746D}"/>
              </a:ext>
              <a:ext uri="{C183D7F6-B498-43B3-948B-1728B52AA6E4}">
                <adec:decorative xmlns:adec="http://schemas.microsoft.com/office/drawing/2017/decorative" val="1"/>
              </a:ext>
            </a:extLst>
          </p:cNvPr>
          <p:cNvCxnSpPr/>
          <p:nvPr userDrawn="1"/>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11">
            <a:extLst>
              <a:ext uri="{FF2B5EF4-FFF2-40B4-BE49-F238E27FC236}">
                <a16:creationId xmlns:a16="http://schemas.microsoft.com/office/drawing/2014/main" id="{4142A7E4-A56F-4FC2-A81D-36A83134A219}"/>
              </a:ext>
            </a:extLst>
          </p:cNvPr>
          <p:cNvSpPr>
            <a:spLocks noGrp="1"/>
          </p:cNvSpPr>
          <p:nvPr>
            <p:ph idx="1" hasCustomPrompt="1"/>
          </p:nvPr>
        </p:nvSpPr>
        <p:spPr>
          <a:xfrm>
            <a:off x="1097280" y="2108201"/>
            <a:ext cx="10058399" cy="3760891"/>
          </a:xfrm>
        </p:spPr>
        <p:txBody>
          <a:bodyPr lIns="91440">
            <a:normAutofit/>
          </a:bodyPr>
          <a:lstStyle>
            <a:lvl1pPr marL="347472" indent="-347472">
              <a:spcBef>
                <a:spcPts val="1200"/>
              </a:spcBef>
              <a:spcAft>
                <a:spcPts val="200"/>
              </a:spcAft>
              <a:buFont typeface="Arial" panose="020B0604020202020204" pitchFamily="34" charset="0"/>
              <a:buChar char="•"/>
              <a:defRPr sz="3000"/>
            </a:lvl1pPr>
            <a:lvl2pPr>
              <a:spcBef>
                <a:spcPts val="1200"/>
              </a:spcBef>
              <a:spcAft>
                <a:spcPts val="200"/>
              </a:spcAft>
              <a:defRPr sz="3000"/>
            </a:lvl2pPr>
            <a:lvl3pPr>
              <a:spcBef>
                <a:spcPts val="1200"/>
              </a:spcBef>
              <a:spcAft>
                <a:spcPts val="200"/>
              </a:spcAft>
              <a:defRPr sz="3000"/>
            </a:lvl3pPr>
            <a:lvl4pPr>
              <a:spcBef>
                <a:spcPts val="1200"/>
              </a:spcBef>
              <a:spcAft>
                <a:spcPts val="200"/>
              </a:spcAft>
              <a:defRPr sz="3000"/>
            </a:lvl4pPr>
            <a:lvl5pPr>
              <a:spcBef>
                <a:spcPts val="1200"/>
              </a:spcBef>
              <a:spcAft>
                <a:spcPts val="200"/>
              </a:spcAft>
              <a:defRPr sz="3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r>
              <a:rPr lang="en-US" dirty="0"/>
              <a:t>Presentation Title</a:t>
            </a:r>
          </a:p>
        </p:txBody>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r>
              <a:rPr lang="en-US" dirty="0"/>
              <a:t>20XX</a:t>
            </a:r>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16481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CE0AB24-7427-4E0C-9E7C-B642B3170AF1}"/>
              </a:ext>
            </a:extLst>
          </p:cNvPr>
          <p:cNvSpPr>
            <a:spLocks noGrp="1"/>
          </p:cNvSpPr>
          <p:nvPr>
            <p:ph type="pic" sz="quarter" idx="13"/>
          </p:nvPr>
        </p:nvSpPr>
        <p:spPr>
          <a:xfrm>
            <a:off x="1524" y="0"/>
            <a:ext cx="12188952" cy="6858000"/>
          </a:xfrm>
          <a:solidFill>
            <a:schemeClr val="accent6"/>
          </a:solidFill>
        </p:spPr>
        <p:txBody>
          <a:bodyPr/>
          <a:lstStyle>
            <a:lvl1pPr algn="ctr">
              <a:defRPr/>
            </a:lvl1pPr>
          </a:lstStyle>
          <a:p>
            <a:r>
              <a:rPr lang="en-US"/>
              <a:t>Click icon to add picture</a:t>
            </a:r>
            <a:endParaRPr lang="en-US" dirty="0"/>
          </a:p>
        </p:txBody>
      </p:sp>
      <p:sp>
        <p:nvSpPr>
          <p:cNvPr id="8" name="Title 1">
            <a:extLst>
              <a:ext uri="{FF2B5EF4-FFF2-40B4-BE49-F238E27FC236}">
                <a16:creationId xmlns:a16="http://schemas.microsoft.com/office/drawing/2014/main" id="{CE30A2A8-DADD-44CC-B8A3-9BFFD5E76B66}"/>
              </a:ext>
            </a:extLst>
          </p:cNvPr>
          <p:cNvSpPr>
            <a:spLocks noGrp="1"/>
          </p:cNvSpPr>
          <p:nvPr>
            <p:ph type="ctrTitle" hasCustomPrompt="1"/>
          </p:nvPr>
        </p:nvSpPr>
        <p:spPr>
          <a:xfrm>
            <a:off x="4654297" y="2705101"/>
            <a:ext cx="7537703" cy="2926080"/>
          </a:xfrm>
          <a:solidFill>
            <a:schemeClr val="bg1">
              <a:alpha val="93000"/>
            </a:schemeClr>
          </a:solidFill>
        </p:spPr>
        <p:txBody>
          <a:bodyPr lIns="822960" tIns="274320" rIns="822960" bIns="548640" anchor="b" anchorCtr="0">
            <a:noAutofit/>
          </a:bodyPr>
          <a:lstStyle>
            <a:lvl1pPr>
              <a:lnSpc>
                <a:spcPct val="80000"/>
              </a:lnSpc>
              <a:defRPr sz="4800"/>
            </a:lvl1pPr>
          </a:lstStyle>
          <a:p>
            <a:r>
              <a:rPr lang="en-US" sz="5400" dirty="0">
                <a:solidFill>
                  <a:schemeClr val="tx1"/>
                </a:solidFill>
              </a:rPr>
              <a:t>Click to add title</a:t>
            </a:r>
          </a:p>
        </p:txBody>
      </p:sp>
    </p:spTree>
    <p:extLst>
      <p:ext uri="{BB962C8B-B14F-4D97-AF65-F5344CB8AC3E}">
        <p14:creationId xmlns:p14="http://schemas.microsoft.com/office/powerpoint/2010/main" val="2143681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ection Break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7DBCCDB-B58C-45B3-9E63-49F7B0819260}"/>
              </a:ext>
              <a:ext uri="{C183D7F6-B498-43B3-948B-1728B52AA6E4}">
                <adec:decorative xmlns:adec="http://schemas.microsoft.com/office/drawing/2017/decorative" val="1"/>
              </a:ext>
            </a:extLst>
          </p:cNvPr>
          <p:cNvSpPr/>
          <p:nvPr userDrawn="1"/>
        </p:nvSpPr>
        <p:spPr bwMode="white">
          <a:xfrm>
            <a:off x="0" y="4334005"/>
            <a:ext cx="12192000" cy="2523995"/>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E244128-E256-C1DC-AC6D-2BF10AC410DF}"/>
              </a:ext>
            </a:extLst>
          </p:cNvPr>
          <p:cNvSpPr>
            <a:spLocks noGrp="1"/>
          </p:cNvSpPr>
          <p:nvPr>
            <p:ph type="title" hasCustomPrompt="1"/>
          </p:nvPr>
        </p:nvSpPr>
        <p:spPr>
          <a:xfrm>
            <a:off x="1065212" y="4609578"/>
            <a:ext cx="10058400" cy="1295922"/>
          </a:xfrm>
        </p:spPr>
        <p:txBody>
          <a:bodyPr>
            <a:normAutofit/>
          </a:bodyPr>
          <a:lstStyle>
            <a:lvl1pPr>
              <a:defRPr sz="4800">
                <a:solidFill>
                  <a:schemeClr val="bg1"/>
                </a:solidFill>
              </a:defRPr>
            </a:lvl1pPr>
          </a:lstStyle>
          <a:p>
            <a:r>
              <a:rPr lang="en-US" dirty="0"/>
              <a:t>Click to add title</a:t>
            </a:r>
          </a:p>
        </p:txBody>
      </p:sp>
      <p:sp>
        <p:nvSpPr>
          <p:cNvPr id="8" name="Subtitle 2">
            <a:extLst>
              <a:ext uri="{FF2B5EF4-FFF2-40B4-BE49-F238E27FC236}">
                <a16:creationId xmlns:a16="http://schemas.microsoft.com/office/drawing/2014/main" id="{A72A6B42-C371-4562-8E40-9EE1906C8578}"/>
              </a:ext>
            </a:extLst>
          </p:cNvPr>
          <p:cNvSpPr>
            <a:spLocks noGrp="1"/>
          </p:cNvSpPr>
          <p:nvPr>
            <p:ph type="subTitle" idx="1" hasCustomPrompt="1"/>
          </p:nvPr>
        </p:nvSpPr>
        <p:spPr>
          <a:xfrm>
            <a:off x="1065212" y="5943600"/>
            <a:ext cx="10058400" cy="914400"/>
          </a:xfrm>
        </p:spPr>
        <p:txBody>
          <a:bodyPr lIns="91440">
            <a:normAutofit/>
          </a:bodyPr>
          <a:lstStyle>
            <a:lvl1pPr marL="0" indent="0">
              <a:buNone/>
              <a:defRPr sz="2400">
                <a:solidFill>
                  <a:schemeClr val="bg1"/>
                </a:solidFill>
              </a:defRPr>
            </a:lvl1pPr>
          </a:lstStyle>
          <a:p>
            <a:r>
              <a:rPr lang="en-US" sz="1500" dirty="0">
                <a:solidFill>
                  <a:schemeClr val="bg1"/>
                </a:solidFill>
              </a:rPr>
              <a:t>Click to add subtitle</a:t>
            </a:r>
          </a:p>
        </p:txBody>
      </p:sp>
      <p:sp>
        <p:nvSpPr>
          <p:cNvPr id="13" name="Picture Placeholder 12">
            <a:extLst>
              <a:ext uri="{FF2B5EF4-FFF2-40B4-BE49-F238E27FC236}">
                <a16:creationId xmlns:a16="http://schemas.microsoft.com/office/drawing/2014/main" id="{68504FFB-1664-4F66-BC31-100C8DD98346}"/>
              </a:ext>
            </a:extLst>
          </p:cNvPr>
          <p:cNvSpPr>
            <a:spLocks noGrp="1"/>
          </p:cNvSpPr>
          <p:nvPr>
            <p:ph type="pic" sz="quarter" idx="13"/>
          </p:nvPr>
        </p:nvSpPr>
        <p:spPr>
          <a:xfrm>
            <a:off x="635000" y="640080"/>
            <a:ext cx="3544888" cy="3355723"/>
          </a:xfrm>
          <a:solidFill>
            <a:schemeClr val="accent6"/>
          </a:solidFill>
        </p:spPr>
        <p:txBody>
          <a:bodyPr>
            <a:normAutofit/>
          </a:bodyPr>
          <a:lstStyle>
            <a:lvl1pPr algn="ctr">
              <a:defRPr sz="1600"/>
            </a:lvl1pPr>
          </a:lstStyle>
          <a:p>
            <a:r>
              <a:rPr lang="en-US"/>
              <a:t>Click icon to add picture</a:t>
            </a:r>
            <a:endParaRPr lang="en-US" dirty="0"/>
          </a:p>
        </p:txBody>
      </p:sp>
      <p:sp>
        <p:nvSpPr>
          <p:cNvPr id="14" name="Picture Placeholder 12">
            <a:extLst>
              <a:ext uri="{FF2B5EF4-FFF2-40B4-BE49-F238E27FC236}">
                <a16:creationId xmlns:a16="http://schemas.microsoft.com/office/drawing/2014/main" id="{1B45578D-1855-4EC0-9E45-E1630D11ACA5}"/>
              </a:ext>
            </a:extLst>
          </p:cNvPr>
          <p:cNvSpPr>
            <a:spLocks noGrp="1"/>
          </p:cNvSpPr>
          <p:nvPr>
            <p:ph type="pic" sz="quarter" idx="14"/>
          </p:nvPr>
        </p:nvSpPr>
        <p:spPr>
          <a:xfrm>
            <a:off x="4343400" y="640080"/>
            <a:ext cx="3544888" cy="3355723"/>
          </a:xfrm>
          <a:solidFill>
            <a:schemeClr val="accent6"/>
          </a:solidFill>
        </p:spPr>
        <p:txBody>
          <a:bodyPr>
            <a:normAutofit/>
          </a:bodyPr>
          <a:lstStyle>
            <a:lvl1pPr algn="ctr">
              <a:defRPr sz="1600"/>
            </a:lvl1pPr>
          </a:lstStyle>
          <a:p>
            <a:r>
              <a:rPr lang="en-US"/>
              <a:t>Click icon to add picture</a:t>
            </a:r>
            <a:endParaRPr lang="en-US" dirty="0"/>
          </a:p>
        </p:txBody>
      </p:sp>
      <p:sp>
        <p:nvSpPr>
          <p:cNvPr id="15" name="Picture Placeholder 12">
            <a:extLst>
              <a:ext uri="{FF2B5EF4-FFF2-40B4-BE49-F238E27FC236}">
                <a16:creationId xmlns:a16="http://schemas.microsoft.com/office/drawing/2014/main" id="{C93482C2-6151-4050-9F16-9952B0A017A3}"/>
              </a:ext>
            </a:extLst>
          </p:cNvPr>
          <p:cNvSpPr>
            <a:spLocks noGrp="1"/>
          </p:cNvSpPr>
          <p:nvPr>
            <p:ph type="pic" sz="quarter" idx="15"/>
          </p:nvPr>
        </p:nvSpPr>
        <p:spPr>
          <a:xfrm>
            <a:off x="8028432" y="640080"/>
            <a:ext cx="3544888" cy="3355723"/>
          </a:xfrm>
          <a:solidFill>
            <a:schemeClr val="accent6"/>
          </a:solidFill>
        </p:spPr>
        <p:txBody>
          <a:bodyPr>
            <a:normAutofit/>
          </a:bodyPr>
          <a:lstStyle>
            <a:lvl1pPr algn="ctr">
              <a:defRPr sz="1600"/>
            </a:lvl1pPr>
          </a:lstStyle>
          <a:p>
            <a:r>
              <a:rPr lang="en-US"/>
              <a:t>Click icon to add picture</a:t>
            </a:r>
            <a:endParaRPr lang="en-US" dirty="0"/>
          </a:p>
        </p:txBody>
      </p:sp>
    </p:spTree>
    <p:extLst>
      <p:ext uri="{BB962C8B-B14F-4D97-AF65-F5344CB8AC3E}">
        <p14:creationId xmlns:p14="http://schemas.microsoft.com/office/powerpoint/2010/main" val="814982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Content 3">
    <p:spTree>
      <p:nvGrpSpPr>
        <p:cNvPr id="1" name=""/>
        <p:cNvGrpSpPr/>
        <p:nvPr/>
      </p:nvGrpSpPr>
      <p:grpSpPr>
        <a:xfrm>
          <a:off x="0" y="0"/>
          <a:ext cx="0" cy="0"/>
          <a:chOff x="0" y="0"/>
          <a:chExt cx="0" cy="0"/>
        </a:xfrm>
      </p:grpSpPr>
      <p:sp>
        <p:nvSpPr>
          <p:cNvPr id="6" name="Title 9">
            <a:extLst>
              <a:ext uri="{FF2B5EF4-FFF2-40B4-BE49-F238E27FC236}">
                <a16:creationId xmlns:a16="http://schemas.microsoft.com/office/drawing/2014/main" id="{8832B6D9-0469-48A5-A85E-8C5D8EF86BE3}"/>
              </a:ext>
            </a:extLst>
          </p:cNvPr>
          <p:cNvSpPr>
            <a:spLocks noGrp="1"/>
          </p:cNvSpPr>
          <p:nvPr>
            <p:ph type="title" hasCustomPrompt="1"/>
          </p:nvPr>
        </p:nvSpPr>
        <p:spPr>
          <a:xfrm>
            <a:off x="1097280" y="286603"/>
            <a:ext cx="10058400" cy="1450757"/>
          </a:xfrm>
        </p:spPr>
        <p:txBody>
          <a:bodyPr/>
          <a:lstStyle/>
          <a:p>
            <a:r>
              <a:rPr lang="en-US" sz="4800" dirty="0">
                <a:solidFill>
                  <a:schemeClr val="tx1"/>
                </a:solidFill>
              </a:rPr>
              <a:t>Click to add title</a:t>
            </a:r>
            <a:endParaRPr lang="en-US" dirty="0"/>
          </a:p>
        </p:txBody>
      </p:sp>
      <p:cxnSp>
        <p:nvCxnSpPr>
          <p:cNvPr id="7" name="Straight Connector 6">
            <a:extLst>
              <a:ext uri="{FF2B5EF4-FFF2-40B4-BE49-F238E27FC236}">
                <a16:creationId xmlns:a16="http://schemas.microsoft.com/office/drawing/2014/main" id="{C8A8F00A-3EB2-4D4D-B4A7-990BB91D746D}"/>
              </a:ext>
              <a:ext uri="{C183D7F6-B498-43B3-948B-1728B52AA6E4}">
                <adec:decorative xmlns:adec="http://schemas.microsoft.com/office/drawing/2017/decorative" val="1"/>
              </a:ext>
            </a:extLst>
          </p:cNvPr>
          <p:cNvCxnSpPr/>
          <p:nvPr userDrawn="1"/>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11">
            <a:extLst>
              <a:ext uri="{FF2B5EF4-FFF2-40B4-BE49-F238E27FC236}">
                <a16:creationId xmlns:a16="http://schemas.microsoft.com/office/drawing/2014/main" id="{4142A7E4-A56F-4FC2-A81D-36A83134A219}"/>
              </a:ext>
            </a:extLst>
          </p:cNvPr>
          <p:cNvSpPr>
            <a:spLocks noGrp="1"/>
          </p:cNvSpPr>
          <p:nvPr>
            <p:ph idx="1" hasCustomPrompt="1"/>
          </p:nvPr>
        </p:nvSpPr>
        <p:spPr>
          <a:xfrm>
            <a:off x="1097280" y="2182849"/>
            <a:ext cx="10058399" cy="3956692"/>
          </a:xfrm>
        </p:spPr>
        <p:txBody>
          <a:bodyPr lIns="91440">
            <a:normAutofit/>
          </a:bodyPr>
          <a:lstStyle>
            <a:lvl1pPr marL="0" indent="0">
              <a:spcBef>
                <a:spcPts val="1200"/>
              </a:spcBef>
              <a:spcAft>
                <a:spcPts val="200"/>
              </a:spcAft>
              <a:buFont typeface="Arial" panose="020B0604020202020204" pitchFamily="34" charset="0"/>
              <a:buNone/>
              <a:defRPr sz="2400"/>
            </a:lvl1pPr>
            <a:lvl2pPr marL="384048" indent="-182880">
              <a:spcBef>
                <a:spcPts val="1200"/>
              </a:spcBef>
              <a:spcAft>
                <a:spcPts val="200"/>
              </a:spcAft>
              <a:buClr>
                <a:schemeClr val="accent2"/>
              </a:buClr>
              <a:buFont typeface="Arial" panose="020B0604020202020204" pitchFamily="34" charset="0"/>
              <a:buChar char="•"/>
              <a:defRPr sz="2400"/>
            </a:lvl2pPr>
            <a:lvl3pPr>
              <a:spcBef>
                <a:spcPts val="1200"/>
              </a:spcBef>
              <a:spcAft>
                <a:spcPts val="200"/>
              </a:spcAft>
              <a:defRPr sz="2400"/>
            </a:lvl3pPr>
            <a:lvl4pPr>
              <a:spcBef>
                <a:spcPts val="1200"/>
              </a:spcBef>
              <a:spcAft>
                <a:spcPts val="200"/>
              </a:spcAft>
              <a:defRPr sz="2400"/>
            </a:lvl4pPr>
            <a:lvl5pPr>
              <a:spcBef>
                <a:spcPts val="1200"/>
              </a:spcBef>
              <a:spcAft>
                <a:spcPts val="200"/>
              </a:spcAft>
              <a:defRPr sz="2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r>
              <a:rPr lang="en-US" dirty="0"/>
              <a:t>Presentation Title</a:t>
            </a:r>
          </a:p>
        </p:txBody>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r>
              <a:rPr lang="en-US" dirty="0"/>
              <a:t>20XX</a:t>
            </a:r>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70053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CE0AB24-7427-4E0C-9E7C-B642B3170AF1}"/>
              </a:ext>
            </a:extLst>
          </p:cNvPr>
          <p:cNvSpPr>
            <a:spLocks noGrp="1"/>
          </p:cNvSpPr>
          <p:nvPr>
            <p:ph type="pic" sz="quarter" idx="13"/>
          </p:nvPr>
        </p:nvSpPr>
        <p:spPr>
          <a:xfrm>
            <a:off x="1524" y="0"/>
            <a:ext cx="12188952" cy="6858000"/>
          </a:xfrm>
          <a:solidFill>
            <a:schemeClr val="accent6"/>
          </a:solidFill>
        </p:spPr>
        <p:txBody>
          <a:bodyPr/>
          <a:lstStyle>
            <a:lvl1pPr algn="ctr">
              <a:defRPr/>
            </a:lvl1pPr>
          </a:lstStyle>
          <a:p>
            <a:r>
              <a:rPr lang="en-US"/>
              <a:t>Click icon to add picture</a:t>
            </a:r>
            <a:endParaRPr lang="en-US" dirty="0"/>
          </a:p>
        </p:txBody>
      </p:sp>
      <p:sp>
        <p:nvSpPr>
          <p:cNvPr id="8" name="Title 1">
            <a:extLst>
              <a:ext uri="{FF2B5EF4-FFF2-40B4-BE49-F238E27FC236}">
                <a16:creationId xmlns:a16="http://schemas.microsoft.com/office/drawing/2014/main" id="{CE30A2A8-DADD-44CC-B8A3-9BFFD5E76B66}"/>
              </a:ext>
            </a:extLst>
          </p:cNvPr>
          <p:cNvSpPr>
            <a:spLocks noGrp="1"/>
          </p:cNvSpPr>
          <p:nvPr>
            <p:ph type="ctrTitle" hasCustomPrompt="1"/>
          </p:nvPr>
        </p:nvSpPr>
        <p:spPr>
          <a:xfrm>
            <a:off x="0" y="2705101"/>
            <a:ext cx="7537703" cy="2926080"/>
          </a:xfrm>
          <a:solidFill>
            <a:schemeClr val="bg1">
              <a:alpha val="93000"/>
            </a:schemeClr>
          </a:solidFill>
        </p:spPr>
        <p:txBody>
          <a:bodyPr lIns="822960" tIns="91440" bIns="822960" anchor="b" anchorCtr="0">
            <a:noAutofit/>
          </a:bodyPr>
          <a:lstStyle>
            <a:lvl1pPr>
              <a:defRPr sz="4800"/>
            </a:lvl1pPr>
          </a:lstStyle>
          <a:p>
            <a:r>
              <a:rPr lang="en-US" sz="5400" dirty="0">
                <a:solidFill>
                  <a:schemeClr val="tx1"/>
                </a:solidFill>
              </a:rPr>
              <a:t>Click to add title</a:t>
            </a:r>
          </a:p>
        </p:txBody>
      </p:sp>
      <p:sp>
        <p:nvSpPr>
          <p:cNvPr id="9" name="Subtitle 2">
            <a:extLst>
              <a:ext uri="{FF2B5EF4-FFF2-40B4-BE49-F238E27FC236}">
                <a16:creationId xmlns:a16="http://schemas.microsoft.com/office/drawing/2014/main" id="{79DF17D8-A326-44D6-A77D-42DA99E92786}"/>
              </a:ext>
            </a:extLst>
          </p:cNvPr>
          <p:cNvSpPr>
            <a:spLocks noGrp="1"/>
          </p:cNvSpPr>
          <p:nvPr>
            <p:ph type="subTitle" idx="1" hasCustomPrompt="1"/>
          </p:nvPr>
        </p:nvSpPr>
        <p:spPr>
          <a:xfrm>
            <a:off x="845389" y="4735798"/>
            <a:ext cx="6692313" cy="845849"/>
          </a:xfrm>
        </p:spPr>
        <p:txBody>
          <a:bodyPr>
            <a:normAutofit/>
          </a:bodyPr>
          <a:lstStyle>
            <a:lvl1pPr marL="0" indent="0">
              <a:buNone/>
              <a:defRPr sz="2400"/>
            </a:lvl1pPr>
          </a:lstStyle>
          <a:p>
            <a:r>
              <a:rPr lang="en-US" dirty="0">
                <a:solidFill>
                  <a:schemeClr val="tx1"/>
                </a:solidFill>
              </a:rPr>
              <a:t>Click to add subtitle</a:t>
            </a:r>
          </a:p>
        </p:txBody>
      </p:sp>
    </p:spTree>
    <p:extLst>
      <p:ext uri="{BB962C8B-B14F-4D97-AF65-F5344CB8AC3E}">
        <p14:creationId xmlns:p14="http://schemas.microsoft.com/office/powerpoint/2010/main" val="14767523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nd 2 Columns">
    <p:spTree>
      <p:nvGrpSpPr>
        <p:cNvPr id="1" name=""/>
        <p:cNvGrpSpPr/>
        <p:nvPr/>
      </p:nvGrpSpPr>
      <p:grpSpPr>
        <a:xfrm>
          <a:off x="0" y="0"/>
          <a:ext cx="0" cy="0"/>
          <a:chOff x="0" y="0"/>
          <a:chExt cx="0" cy="0"/>
        </a:xfrm>
      </p:grpSpPr>
      <p:sp>
        <p:nvSpPr>
          <p:cNvPr id="6" name="Title 9">
            <a:extLst>
              <a:ext uri="{FF2B5EF4-FFF2-40B4-BE49-F238E27FC236}">
                <a16:creationId xmlns:a16="http://schemas.microsoft.com/office/drawing/2014/main" id="{8832B6D9-0469-48A5-A85E-8C5D8EF86BE3}"/>
              </a:ext>
            </a:extLst>
          </p:cNvPr>
          <p:cNvSpPr>
            <a:spLocks noGrp="1"/>
          </p:cNvSpPr>
          <p:nvPr>
            <p:ph type="title" hasCustomPrompt="1"/>
          </p:nvPr>
        </p:nvSpPr>
        <p:spPr>
          <a:xfrm>
            <a:off x="1097280" y="286603"/>
            <a:ext cx="10058400" cy="1450757"/>
          </a:xfrm>
        </p:spPr>
        <p:txBody>
          <a:bodyPr/>
          <a:lstStyle/>
          <a:p>
            <a:r>
              <a:rPr lang="en-US" sz="4800" dirty="0">
                <a:solidFill>
                  <a:schemeClr val="tx1"/>
                </a:solidFill>
              </a:rPr>
              <a:t>Click to add title</a:t>
            </a:r>
            <a:endParaRPr lang="en-US" dirty="0"/>
          </a:p>
        </p:txBody>
      </p:sp>
      <p:cxnSp>
        <p:nvCxnSpPr>
          <p:cNvPr id="7" name="Straight Connector 6">
            <a:extLst>
              <a:ext uri="{FF2B5EF4-FFF2-40B4-BE49-F238E27FC236}">
                <a16:creationId xmlns:a16="http://schemas.microsoft.com/office/drawing/2014/main" id="{C8A8F00A-3EB2-4D4D-B4A7-990BB91D746D}"/>
              </a:ext>
              <a:ext uri="{C183D7F6-B498-43B3-948B-1728B52AA6E4}">
                <adec:decorative xmlns:adec="http://schemas.microsoft.com/office/drawing/2017/decorative" val="1"/>
              </a:ext>
            </a:extLst>
          </p:cNvPr>
          <p:cNvCxnSpPr/>
          <p:nvPr userDrawn="1"/>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11">
            <a:extLst>
              <a:ext uri="{FF2B5EF4-FFF2-40B4-BE49-F238E27FC236}">
                <a16:creationId xmlns:a16="http://schemas.microsoft.com/office/drawing/2014/main" id="{4142A7E4-A56F-4FC2-A81D-36A83134A219}"/>
              </a:ext>
            </a:extLst>
          </p:cNvPr>
          <p:cNvSpPr>
            <a:spLocks noGrp="1"/>
          </p:cNvSpPr>
          <p:nvPr>
            <p:ph idx="1" hasCustomPrompt="1"/>
          </p:nvPr>
        </p:nvSpPr>
        <p:spPr>
          <a:xfrm>
            <a:off x="1097281" y="2183367"/>
            <a:ext cx="4998720" cy="3914850"/>
          </a:xfrm>
        </p:spPr>
        <p:txBody>
          <a:bodyPr lIns="91440">
            <a:normAutofit/>
          </a:bodyPr>
          <a:lstStyle>
            <a:lvl1pPr marL="0" indent="0">
              <a:spcBef>
                <a:spcPts val="1200"/>
              </a:spcBef>
              <a:spcAft>
                <a:spcPts val="200"/>
              </a:spcAft>
              <a:buFont typeface="Arial" panose="020B0604020202020204" pitchFamily="34" charset="0"/>
              <a:buNone/>
              <a:defRPr sz="2400"/>
            </a:lvl1pPr>
            <a:lvl2pPr marL="347472" indent="-182880">
              <a:spcBef>
                <a:spcPts val="1200"/>
              </a:spcBef>
              <a:spcAft>
                <a:spcPts val="200"/>
              </a:spcAft>
              <a:buClr>
                <a:schemeClr val="accent2"/>
              </a:buClr>
              <a:buFont typeface="Arial" panose="020B0604020202020204" pitchFamily="34" charset="0"/>
              <a:buChar char="•"/>
              <a:defRPr sz="2400"/>
            </a:lvl2pPr>
            <a:lvl3pPr marL="566928" indent="-182880">
              <a:spcBef>
                <a:spcPts val="1200"/>
              </a:spcBef>
              <a:spcAft>
                <a:spcPts val="200"/>
              </a:spcAft>
              <a:buClr>
                <a:schemeClr val="accent2"/>
              </a:buClr>
              <a:buFont typeface="Arial" panose="020B0604020202020204" pitchFamily="34" charset="0"/>
              <a:buChar char="•"/>
              <a:defRPr sz="2400"/>
            </a:lvl3pPr>
            <a:lvl4pPr marL="749808" indent="-182880">
              <a:spcBef>
                <a:spcPts val="1200"/>
              </a:spcBef>
              <a:spcAft>
                <a:spcPts val="200"/>
              </a:spcAft>
              <a:buClr>
                <a:schemeClr val="accent2"/>
              </a:buClr>
              <a:buFont typeface="Arial" panose="020B0604020202020204" pitchFamily="34" charset="0"/>
              <a:buChar char="•"/>
              <a:defRPr sz="2400"/>
            </a:lvl4pPr>
            <a:lvl5pPr marL="932688" indent="-182880">
              <a:spcBef>
                <a:spcPts val="1200"/>
              </a:spcBef>
              <a:spcAft>
                <a:spcPts val="200"/>
              </a:spcAft>
              <a:buClr>
                <a:schemeClr val="accent2"/>
              </a:buClr>
              <a:buFont typeface="Arial" panose="020B0604020202020204" pitchFamily="34" charset="0"/>
              <a:buChar char="•"/>
              <a:defRPr sz="2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r>
              <a:rPr lang="en-US" dirty="0"/>
              <a:t>Presentation Title</a:t>
            </a:r>
          </a:p>
        </p:txBody>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r>
              <a:rPr lang="en-US" dirty="0"/>
              <a:t>20XX</a:t>
            </a:r>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0" name="Content Placeholder 11">
            <a:extLst>
              <a:ext uri="{FF2B5EF4-FFF2-40B4-BE49-F238E27FC236}">
                <a16:creationId xmlns:a16="http://schemas.microsoft.com/office/drawing/2014/main" id="{BEAF6B01-7E55-3A14-DE85-588680B0910B}"/>
              </a:ext>
            </a:extLst>
          </p:cNvPr>
          <p:cNvSpPr>
            <a:spLocks noGrp="1"/>
          </p:cNvSpPr>
          <p:nvPr>
            <p:ph idx="13" hasCustomPrompt="1"/>
          </p:nvPr>
        </p:nvSpPr>
        <p:spPr>
          <a:xfrm>
            <a:off x="6503438" y="2183367"/>
            <a:ext cx="4672294" cy="3914850"/>
          </a:xfrm>
        </p:spPr>
        <p:txBody>
          <a:bodyPr lIns="91440">
            <a:normAutofit/>
          </a:bodyPr>
          <a:lstStyle>
            <a:lvl1pPr marL="0" indent="0">
              <a:spcBef>
                <a:spcPts val="1200"/>
              </a:spcBef>
              <a:spcAft>
                <a:spcPts val="200"/>
              </a:spcAft>
              <a:buFont typeface="Arial" panose="020B0604020202020204" pitchFamily="34" charset="0"/>
              <a:buNone/>
              <a:defRPr sz="2400"/>
            </a:lvl1pPr>
            <a:lvl2pPr marL="347472" indent="-182880">
              <a:spcBef>
                <a:spcPts val="1200"/>
              </a:spcBef>
              <a:spcAft>
                <a:spcPts val="200"/>
              </a:spcAft>
              <a:buClr>
                <a:schemeClr val="accent2"/>
              </a:buClr>
              <a:buFont typeface="Arial" panose="020B0604020202020204" pitchFamily="34" charset="0"/>
              <a:buChar char="•"/>
              <a:defRPr sz="2400"/>
            </a:lvl2pPr>
            <a:lvl3pPr marL="566928" indent="-182880">
              <a:spcBef>
                <a:spcPts val="1200"/>
              </a:spcBef>
              <a:spcAft>
                <a:spcPts val="200"/>
              </a:spcAft>
              <a:buClr>
                <a:schemeClr val="accent2"/>
              </a:buClr>
              <a:buFont typeface="Arial" panose="020B0604020202020204" pitchFamily="34" charset="0"/>
              <a:buChar char="•"/>
              <a:defRPr sz="2400"/>
            </a:lvl3pPr>
            <a:lvl4pPr marL="749808" indent="-182880">
              <a:spcBef>
                <a:spcPts val="1200"/>
              </a:spcBef>
              <a:spcAft>
                <a:spcPts val="200"/>
              </a:spcAft>
              <a:buClr>
                <a:schemeClr val="accent2"/>
              </a:buClr>
              <a:buFont typeface="Arial" panose="020B0604020202020204" pitchFamily="34" charset="0"/>
              <a:buChar char="•"/>
              <a:defRPr sz="2400"/>
            </a:lvl4pPr>
            <a:lvl5pPr marL="932688" indent="-182880">
              <a:spcBef>
                <a:spcPts val="1200"/>
              </a:spcBef>
              <a:spcAft>
                <a:spcPts val="200"/>
              </a:spcAft>
              <a:buClr>
                <a:schemeClr val="accent2"/>
              </a:buClr>
              <a:buFont typeface="Arial" panose="020B0604020202020204" pitchFamily="34" charset="0"/>
              <a:buChar char="•"/>
              <a:defRPr sz="2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51363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nd Content and 2 Columns Left 1">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45F368C9-4803-45FD-A0BA-26B5679AFCD4}"/>
              </a:ext>
            </a:extLst>
          </p:cNvPr>
          <p:cNvSpPr>
            <a:spLocks noGrp="1"/>
          </p:cNvSpPr>
          <p:nvPr>
            <p:ph type="title"/>
          </p:nvPr>
        </p:nvSpPr>
        <p:spPr>
          <a:xfrm>
            <a:off x="5131676" y="286603"/>
            <a:ext cx="6024004" cy="1788527"/>
          </a:xfrm>
        </p:spPr>
        <p:txBody>
          <a:bodyPr/>
          <a:lstStyle>
            <a:lvl1pPr>
              <a:defRPr/>
            </a:lvl1pPr>
          </a:lstStyle>
          <a:p>
            <a:r>
              <a:rPr lang="en-US"/>
              <a:t>Click to edit Master title style</a:t>
            </a:r>
            <a:endParaRPr lang="en-US" dirty="0"/>
          </a:p>
        </p:txBody>
      </p:sp>
      <p:cxnSp>
        <p:nvCxnSpPr>
          <p:cNvPr id="16" name="Straight Connector 15">
            <a:extLst>
              <a:ext uri="{FF2B5EF4-FFF2-40B4-BE49-F238E27FC236}">
                <a16:creationId xmlns:a16="http://schemas.microsoft.com/office/drawing/2014/main" id="{C6487FB7-F6EE-0454-5FB0-228B2EBCBD55}"/>
              </a:ext>
              <a:ext uri="{C183D7F6-B498-43B3-948B-1728B52AA6E4}">
                <adec:decorative xmlns:adec="http://schemas.microsoft.com/office/drawing/2017/decorative" val="1"/>
              </a:ext>
            </a:extLst>
          </p:cNvPr>
          <p:cNvCxnSpPr>
            <a:cxnSpLocks/>
          </p:cNvCxnSpPr>
          <p:nvPr userDrawn="1"/>
        </p:nvCxnSpPr>
        <p:spPr>
          <a:xfrm>
            <a:off x="5130366" y="2166571"/>
            <a:ext cx="6030126"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1" name="Content Placeholder 20">
            <a:extLst>
              <a:ext uri="{FF2B5EF4-FFF2-40B4-BE49-F238E27FC236}">
                <a16:creationId xmlns:a16="http://schemas.microsoft.com/office/drawing/2014/main" id="{7E27ABCA-7CD7-B1C6-D787-E3B8959F7FE4}"/>
              </a:ext>
            </a:extLst>
          </p:cNvPr>
          <p:cNvSpPr>
            <a:spLocks noGrp="1"/>
          </p:cNvSpPr>
          <p:nvPr>
            <p:ph sz="quarter" idx="15" hasCustomPrompt="1"/>
          </p:nvPr>
        </p:nvSpPr>
        <p:spPr>
          <a:xfrm>
            <a:off x="639763" y="287338"/>
            <a:ext cx="4067175" cy="2801123"/>
          </a:xfrm>
          <a:solidFill>
            <a:schemeClr val="accent6"/>
          </a:solidFill>
        </p:spPr>
        <p:txBody>
          <a:bodyPr/>
          <a:lstStyle>
            <a:lvl1pPr>
              <a:defRPr/>
            </a:lvl1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Content Placeholder 20">
            <a:extLst>
              <a:ext uri="{FF2B5EF4-FFF2-40B4-BE49-F238E27FC236}">
                <a16:creationId xmlns:a16="http://schemas.microsoft.com/office/drawing/2014/main" id="{244AF500-76F9-CD01-586B-E1B35B735F88}"/>
              </a:ext>
            </a:extLst>
          </p:cNvPr>
          <p:cNvSpPr>
            <a:spLocks noGrp="1"/>
          </p:cNvSpPr>
          <p:nvPr>
            <p:ph sz="quarter" idx="16" hasCustomPrompt="1"/>
          </p:nvPr>
        </p:nvSpPr>
        <p:spPr>
          <a:xfrm>
            <a:off x="639763" y="3416796"/>
            <a:ext cx="4067175" cy="2801124"/>
          </a:xfrm>
          <a:solidFill>
            <a:schemeClr val="accent6"/>
          </a:solidFill>
        </p:spPr>
        <p:txBody>
          <a:bodyPr/>
          <a:lstStyle>
            <a:lvl1pPr>
              <a:defRPr/>
            </a:lvl1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a:extLst>
              <a:ext uri="{FF2B5EF4-FFF2-40B4-BE49-F238E27FC236}">
                <a16:creationId xmlns:a16="http://schemas.microsoft.com/office/drawing/2014/main" id="{70EEE198-C7B9-2C56-05AC-997ADD4EE029}"/>
              </a:ext>
            </a:extLst>
          </p:cNvPr>
          <p:cNvSpPr>
            <a:spLocks noGrp="1"/>
          </p:cNvSpPr>
          <p:nvPr>
            <p:ph idx="1" hasCustomPrompt="1"/>
          </p:nvPr>
        </p:nvSpPr>
        <p:spPr>
          <a:xfrm>
            <a:off x="5131676" y="2258012"/>
            <a:ext cx="6024003" cy="3959908"/>
          </a:xfrm>
        </p:spPr>
        <p:txBody>
          <a:bodyPr lIns="91440">
            <a:normAutofit/>
          </a:bodyPr>
          <a:lstStyle>
            <a:lvl1pPr marL="0" indent="0">
              <a:spcBef>
                <a:spcPts val="1200"/>
              </a:spcBef>
              <a:spcAft>
                <a:spcPts val="200"/>
              </a:spcAft>
              <a:buNone/>
              <a:defRPr sz="2400"/>
            </a:lvl1pPr>
            <a:lvl2pPr>
              <a:spcBef>
                <a:spcPts val="1200"/>
              </a:spcBef>
              <a:spcAft>
                <a:spcPts val="200"/>
              </a:spcAft>
              <a:defRPr sz="2000"/>
            </a:lvl2pPr>
            <a:lvl3pPr>
              <a:spcBef>
                <a:spcPts val="1200"/>
              </a:spcBef>
              <a:spcAft>
                <a:spcPts val="200"/>
              </a:spcAft>
              <a:defRPr sz="1600"/>
            </a:lvl3pPr>
            <a:lvl4pPr>
              <a:spcBef>
                <a:spcPts val="1200"/>
              </a:spcBef>
              <a:spcAft>
                <a:spcPts val="200"/>
              </a:spcAft>
              <a:defRPr sz="1600"/>
            </a:lvl4pPr>
            <a:lvl5pPr>
              <a:spcBef>
                <a:spcPts val="1200"/>
              </a:spcBef>
              <a:spcAft>
                <a:spcPts val="200"/>
              </a:spcAft>
              <a:defRPr sz="16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F02F1891-1ACC-4692-80A2-4F69EAAAE404}"/>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r>
              <a:rPr lang="en-US" dirty="0"/>
              <a:t>Presentation Title</a:t>
            </a:r>
          </a:p>
        </p:txBody>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r>
              <a:rPr lang="en-US" dirty="0"/>
              <a:t>20XX</a:t>
            </a:r>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65925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r>
              <a:rPr lang="en-US"/>
              <a:t>Presentation Title</a:t>
            </a:r>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09187820"/>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Content and Table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9674" y="286603"/>
            <a:ext cx="9946006" cy="1450757"/>
          </a:xfrm>
        </p:spPr>
        <p:txBody>
          <a:bodyPr lIns="0"/>
          <a:lstStyle>
            <a:lvl1pPr>
              <a:defRPr/>
            </a:lvl1pPr>
          </a:lstStyle>
          <a:p>
            <a:r>
              <a:rPr lang="en-US" dirty="0"/>
              <a:t>Click to add title</a:t>
            </a:r>
          </a:p>
        </p:txBody>
      </p:sp>
      <p:sp>
        <p:nvSpPr>
          <p:cNvPr id="3" name="Content Placeholder 2"/>
          <p:cNvSpPr>
            <a:spLocks noGrp="1"/>
          </p:cNvSpPr>
          <p:nvPr>
            <p:ph idx="1" hasCustomPrompt="1"/>
          </p:nvPr>
        </p:nvSpPr>
        <p:spPr>
          <a:xfrm>
            <a:off x="1209675" y="2286000"/>
            <a:ext cx="2391941" cy="3248567"/>
          </a:xfrm>
        </p:spPr>
        <p:txBody>
          <a:bodyPr/>
          <a:lstStyle>
            <a:lvl1pPr marL="0" indent="0">
              <a:buNone/>
              <a:defRPr/>
            </a:lvl1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able Placeholder 5">
            <a:extLst>
              <a:ext uri="{FF2B5EF4-FFF2-40B4-BE49-F238E27FC236}">
                <a16:creationId xmlns:a16="http://schemas.microsoft.com/office/drawing/2014/main" id="{7AA6B9BC-99C6-B9CE-63BB-C79284371A4A}"/>
              </a:ext>
            </a:extLst>
          </p:cNvPr>
          <p:cNvSpPr>
            <a:spLocks noGrp="1"/>
          </p:cNvSpPr>
          <p:nvPr>
            <p:ph type="tbl" sz="quarter" idx="13"/>
          </p:nvPr>
        </p:nvSpPr>
        <p:spPr>
          <a:xfrm>
            <a:off x="3840163" y="2286000"/>
            <a:ext cx="7315200" cy="3248025"/>
          </a:xfrm>
        </p:spPr>
        <p:txBody>
          <a:bodyPr/>
          <a:lstStyle>
            <a:lvl1pPr>
              <a:defRPr/>
            </a:lvl1pPr>
          </a:lstStyle>
          <a:p>
            <a:r>
              <a:rPr lang="en-US"/>
              <a:t>Click icon to add table</a:t>
            </a:r>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r>
              <a:rPr lang="en-US" dirty="0"/>
              <a:t>Presentation Title</a:t>
            </a:r>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r>
              <a:rPr lang="en-US" dirty="0"/>
              <a:t>20XX</a:t>
            </a:r>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079876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ab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9674" y="286603"/>
            <a:ext cx="9946006" cy="1450757"/>
          </a:xfrm>
        </p:spPr>
        <p:txBody>
          <a:bodyPr lIns="0"/>
          <a:lstStyle>
            <a:lvl1pPr>
              <a:defRPr/>
            </a:lvl1pPr>
          </a:lstStyle>
          <a:p>
            <a:r>
              <a:rPr lang="en-US" dirty="0"/>
              <a:t>Click to add title</a:t>
            </a:r>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r>
              <a:rPr lang="en-US" dirty="0"/>
              <a:t>Presentation Title</a:t>
            </a:r>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r>
              <a:rPr lang="en-US" dirty="0"/>
              <a:t>20XX</a:t>
            </a:r>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5" name="Table Placeholder 5">
            <a:extLst>
              <a:ext uri="{FF2B5EF4-FFF2-40B4-BE49-F238E27FC236}">
                <a16:creationId xmlns:a16="http://schemas.microsoft.com/office/drawing/2014/main" id="{7AA6B9BC-99C6-B9CE-63BB-C79284371A4A}"/>
              </a:ext>
            </a:extLst>
          </p:cNvPr>
          <p:cNvSpPr>
            <a:spLocks noGrp="1"/>
          </p:cNvSpPr>
          <p:nvPr>
            <p:ph type="tbl" sz="quarter" idx="13"/>
          </p:nvPr>
        </p:nvSpPr>
        <p:spPr>
          <a:xfrm>
            <a:off x="1209357" y="2313432"/>
            <a:ext cx="9946006" cy="3670837"/>
          </a:xfrm>
        </p:spPr>
        <p:txBody>
          <a:bodyPr/>
          <a:lstStyle>
            <a:lvl1pPr>
              <a:defRPr/>
            </a:lvl1pPr>
          </a:lstStyle>
          <a:p>
            <a:r>
              <a:rPr lang="en-US"/>
              <a:t>Click icon to add table</a:t>
            </a:r>
            <a:endParaRPr lang="en-US" dirty="0"/>
          </a:p>
        </p:txBody>
      </p:sp>
    </p:spTree>
    <p:extLst>
      <p:ext uri="{BB962C8B-B14F-4D97-AF65-F5344CB8AC3E}">
        <p14:creationId xmlns:p14="http://schemas.microsoft.com/office/powerpoint/2010/main" val="116791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hank you">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4E322D5-1CC3-400A-A187-55543F0E8B93}"/>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itle 13">
            <a:extLst>
              <a:ext uri="{FF2B5EF4-FFF2-40B4-BE49-F238E27FC236}">
                <a16:creationId xmlns:a16="http://schemas.microsoft.com/office/drawing/2014/main" id="{EAD2187F-4097-47C0-8330-56262D32831D}"/>
              </a:ext>
              <a:ext uri="{C183D7F6-B498-43B3-948B-1728B52AA6E4}">
                <adec:decorative xmlns:adec="http://schemas.microsoft.com/office/drawing/2017/decorative" val="0"/>
              </a:ext>
            </a:extLst>
          </p:cNvPr>
          <p:cNvSpPr>
            <a:spLocks noGrp="1"/>
          </p:cNvSpPr>
          <p:nvPr>
            <p:ph type="title" hasCustomPrompt="1"/>
          </p:nvPr>
        </p:nvSpPr>
        <p:spPr>
          <a:xfrm>
            <a:off x="7859485" y="640080"/>
            <a:ext cx="3690257" cy="2450676"/>
          </a:xfrm>
        </p:spPr>
        <p:txBody>
          <a:bodyPr>
            <a:normAutofit/>
          </a:bodyPr>
          <a:lstStyle>
            <a:lvl1pPr>
              <a:defRPr/>
            </a:lvl1pPr>
          </a:lstStyle>
          <a:p>
            <a:r>
              <a:rPr lang="en-US" dirty="0"/>
              <a:t>Click to add title</a:t>
            </a:r>
          </a:p>
        </p:txBody>
      </p:sp>
      <p:cxnSp>
        <p:nvCxnSpPr>
          <p:cNvPr id="8" name="Straight Connector 7">
            <a:extLst>
              <a:ext uri="{FF2B5EF4-FFF2-40B4-BE49-F238E27FC236}">
                <a16:creationId xmlns:a16="http://schemas.microsoft.com/office/drawing/2014/main" id="{10523EF1-B104-45FE-925A-5C7906FA18C2}"/>
              </a:ext>
              <a:ext uri="{C183D7F6-B498-43B3-948B-1728B52AA6E4}">
                <adec:decorative xmlns:adec="http://schemas.microsoft.com/office/drawing/2017/decorative" val="1"/>
              </a:ext>
            </a:extLst>
          </p:cNvPr>
          <p:cNvCxnSpPr/>
          <p:nvPr userDrawn="1"/>
        </p:nvCxnSpPr>
        <p:spPr>
          <a:xfrm>
            <a:off x="7942633" y="3255512"/>
            <a:ext cx="34747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1" name="Picture Placeholder 10">
            <a:extLst>
              <a:ext uri="{FF2B5EF4-FFF2-40B4-BE49-F238E27FC236}">
                <a16:creationId xmlns:a16="http://schemas.microsoft.com/office/drawing/2014/main" id="{FA958037-C140-4697-8EAF-21C950A0ECC5}"/>
              </a:ext>
            </a:extLst>
          </p:cNvPr>
          <p:cNvSpPr>
            <a:spLocks noGrp="1"/>
          </p:cNvSpPr>
          <p:nvPr>
            <p:ph type="pic" sz="quarter" idx="13"/>
          </p:nvPr>
        </p:nvSpPr>
        <p:spPr>
          <a:xfrm>
            <a:off x="630936" y="640080"/>
            <a:ext cx="6912864" cy="5312664"/>
          </a:xfrm>
          <a:solidFill>
            <a:schemeClr val="accent6"/>
          </a:solidFill>
        </p:spPr>
        <p:txBody>
          <a:bodyPr>
            <a:normAutofit/>
          </a:bodyPr>
          <a:lstStyle>
            <a:lvl1pPr algn="ctr">
              <a:defRPr sz="1800"/>
            </a:lvl1pPr>
          </a:lstStyle>
          <a:p>
            <a:r>
              <a:rPr lang="en-US"/>
              <a:t>Click icon to add picture</a:t>
            </a:r>
            <a:endParaRPr lang="en-US" dirty="0"/>
          </a:p>
        </p:txBody>
      </p:sp>
      <p:sp>
        <p:nvSpPr>
          <p:cNvPr id="9" name="Content Placeholder 14">
            <a:extLst>
              <a:ext uri="{FF2B5EF4-FFF2-40B4-BE49-F238E27FC236}">
                <a16:creationId xmlns:a16="http://schemas.microsoft.com/office/drawing/2014/main" id="{44613BB0-E0E0-4B1C-9926-EBE53B5420E1}"/>
              </a:ext>
            </a:extLst>
          </p:cNvPr>
          <p:cNvSpPr>
            <a:spLocks noGrp="1"/>
          </p:cNvSpPr>
          <p:nvPr>
            <p:ph idx="1" hasCustomPrompt="1"/>
          </p:nvPr>
        </p:nvSpPr>
        <p:spPr>
          <a:xfrm>
            <a:off x="7859485" y="3429000"/>
            <a:ext cx="3690257" cy="2440094"/>
          </a:xfrm>
        </p:spPr>
        <p:txBody>
          <a:bodyPr lIns="91440">
            <a:normAutofit/>
          </a:bodyPr>
          <a:lstStyle>
            <a:lvl1pPr marL="0" indent="0">
              <a:buNone/>
              <a:defRPr/>
            </a:lvl1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r>
              <a:rPr lang="en-US" dirty="0"/>
              <a:t>Presentation Title</a:t>
            </a:r>
          </a:p>
        </p:txBody>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r>
              <a:rPr lang="en-US" dirty="0"/>
              <a:t>20XX</a:t>
            </a:r>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7866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r>
              <a:rPr lang="en-US"/>
              <a:t>Presentation Title</a:t>
            </a:r>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2332361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r>
              <a:rPr lang="en-US"/>
              <a:t>Presentation Title</a:t>
            </a:r>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2708489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r>
              <a:rPr lang="en-US"/>
              <a:t>20XX</a:t>
            </a:r>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r>
              <a:rPr lang="en-US"/>
              <a:t>Presentation Title</a:t>
            </a:r>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6765163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r>
              <a:rPr lang="en-US"/>
              <a:t>20XX</a:t>
            </a:r>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r>
              <a:rPr lang="en-US"/>
              <a:t>Presentation Title</a:t>
            </a:r>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9718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4">
            <a:extLst>
              <a:ext uri="{FF2B5EF4-FFF2-40B4-BE49-F238E27FC236}">
                <a16:creationId xmlns:a16="http://schemas.microsoft.com/office/drawing/2014/main" id="{A8464DCA-A9BF-A892-3059-84E13570D01E}"/>
              </a:ext>
              <a:ext uri="{C183D7F6-B498-43B3-948B-1728B52AA6E4}">
                <adec:decorative xmlns:adec="http://schemas.microsoft.com/office/drawing/2017/decorative" val="1"/>
              </a:ext>
            </a:extLst>
          </p:cNvPr>
          <p:cNvSpPr/>
          <p:nvPr userDrawn="1"/>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070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r>
              <a:rPr lang="en-US"/>
              <a:t>20XX</a:t>
            </a:r>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52646308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20XX</a:t>
            </a:r>
            <a:endParaRPr lang="en-US" dirty="0"/>
          </a:p>
        </p:txBody>
      </p:sp>
      <p:sp>
        <p:nvSpPr>
          <p:cNvPr id="6" name="Footer Placeholder 5"/>
          <p:cNvSpPr>
            <a:spLocks noGrp="1"/>
          </p:cNvSpPr>
          <p:nvPr>
            <p:ph type="ftr" sz="quarter" idx="11"/>
          </p:nvPr>
        </p:nvSpPr>
        <p:spPr>
          <a:xfrm>
            <a:off x="1097279" y="6446838"/>
            <a:ext cx="6818262" cy="365125"/>
          </a:xfrm>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0067757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3300"/>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r>
              <a:rPr lang="en-US"/>
              <a:t>20XX</a:t>
            </a:r>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r>
              <a:rPr lang="en-US"/>
              <a:t>Presentation Title</a:t>
            </a:r>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105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7560720"/>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81" r:id="rId17"/>
    <p:sldLayoutId id="2147483782" r:id="rId18"/>
    <p:sldLayoutId id="2147483784" r:id="rId19"/>
    <p:sldLayoutId id="2147483785" r:id="rId20"/>
    <p:sldLayoutId id="2147483787" r:id="rId21"/>
    <p:sldLayoutId id="2147483788" r:id="rId22"/>
  </p:sldLayoutIdLst>
  <p:hf sldNum="0" hdr="0" ftr="0" dt="0"/>
  <p:txStyles>
    <p:titleStyle>
      <a:lvl1pPr algn="l" defTabSz="914400" rtl="0" eaLnBrk="1" latinLnBrk="0" hangingPunct="1">
        <a:lnSpc>
          <a:spcPct val="90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39E3965E-AC41-4711-9D10-E25ABB132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74" name="Straight Connector 73">
            <a:extLst>
              <a:ext uri="{FF2B5EF4-FFF2-40B4-BE49-F238E27FC236}">
                <a16:creationId xmlns:a16="http://schemas.microsoft.com/office/drawing/2014/main" id="{1F5DC8C3-BA5F-4EED-BB9A-A14272BD82A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18" name="Picture Placeholder 17" descr="A pile of pills and capsules&#10;&#10;AI-generated content may be incorrect.">
            <a:extLst>
              <a:ext uri="{FF2B5EF4-FFF2-40B4-BE49-F238E27FC236}">
                <a16:creationId xmlns:a16="http://schemas.microsoft.com/office/drawing/2014/main" id="{B6F6FF4F-C325-C282-E311-5694338283C7}"/>
              </a:ext>
            </a:extLst>
          </p:cNvPr>
          <p:cNvPicPr>
            <a:picLocks noGrp="1" noChangeAspect="1"/>
          </p:cNvPicPr>
          <p:nvPr>
            <p:ph type="pic" sz="quarter" idx="13"/>
          </p:nvPr>
        </p:nvPicPr>
        <p:blipFill>
          <a:blip r:embed="rId3"/>
          <a:srcRect l="16182" r="10457" b="-1"/>
          <a:stretch>
            <a:fillRect/>
          </a:stretch>
        </p:blipFill>
        <p:spPr>
          <a:xfrm>
            <a:off x="16" y="0"/>
            <a:ext cx="7556889" cy="6858000"/>
          </a:xfrm>
          <a:prstGeom prst="rect">
            <a:avLst/>
          </a:prstGeom>
        </p:spPr>
      </p:pic>
      <p:sp>
        <p:nvSpPr>
          <p:cNvPr id="76" name="Rectangle 75">
            <a:extLst>
              <a:ext uri="{FF2B5EF4-FFF2-40B4-BE49-F238E27FC236}">
                <a16:creationId xmlns:a16="http://schemas.microsoft.com/office/drawing/2014/main" id="{6482F060-A4AF-4E0B-B364-7C6BA4A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556905" y="0"/>
            <a:ext cx="464131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itle 5">
            <a:extLst>
              <a:ext uri="{FF2B5EF4-FFF2-40B4-BE49-F238E27FC236}">
                <a16:creationId xmlns:a16="http://schemas.microsoft.com/office/drawing/2014/main" id="{8C834208-78D3-55FF-0568-AC7434753C76}"/>
              </a:ext>
            </a:extLst>
          </p:cNvPr>
          <p:cNvSpPr>
            <a:spLocks noGrp="1"/>
          </p:cNvSpPr>
          <p:nvPr>
            <p:ph type="ctrTitle"/>
          </p:nvPr>
        </p:nvSpPr>
        <p:spPr>
          <a:xfrm>
            <a:off x="7698914" y="496710"/>
            <a:ext cx="4357295" cy="4752623"/>
          </a:xfrm>
          <a:solidFill>
            <a:srgbClr val="993300">
              <a:alpha val="93000"/>
            </a:srgbClr>
          </a:solidFill>
        </p:spPr>
        <p:txBody>
          <a:bodyPr vert="horz" lIns="91440" tIns="45720" rIns="91440" bIns="45720" rtlCol="0" anchor="b">
            <a:normAutofit/>
          </a:bodyPr>
          <a:lstStyle/>
          <a:p>
            <a:r>
              <a:rPr lang="en-US" sz="2000" b="1" dirty="0">
                <a:solidFill>
                  <a:schemeClr val="tx1"/>
                </a:solidFill>
                <a:latin typeface="Segoe UI" panose="020B0502040204020203" pitchFamily="34" charset="0"/>
                <a:cs typeface="Segoe UI" panose="020B0502040204020203" pitchFamily="34" charset="0"/>
              </a:rPr>
              <a:t>Presented by Omolara Buhari</a:t>
            </a:r>
            <a:br>
              <a:rPr lang="en-US" sz="2000" b="1" dirty="0">
                <a:solidFill>
                  <a:schemeClr val="tx1"/>
                </a:solidFill>
                <a:latin typeface="Segoe UI" panose="020B0502040204020203" pitchFamily="34" charset="0"/>
                <a:cs typeface="Segoe UI" panose="020B0502040204020203" pitchFamily="34" charset="0"/>
              </a:rPr>
            </a:br>
            <a:br>
              <a:rPr lang="en-US" sz="2000" b="1" dirty="0">
                <a:solidFill>
                  <a:schemeClr val="tx1"/>
                </a:solidFill>
                <a:latin typeface="Segoe UI" panose="020B0502040204020203" pitchFamily="34" charset="0"/>
                <a:cs typeface="Segoe UI" panose="020B0502040204020203" pitchFamily="34" charset="0"/>
              </a:rPr>
            </a:br>
            <a:br>
              <a:rPr lang="en-US" sz="2000" b="1" dirty="0">
                <a:solidFill>
                  <a:schemeClr val="tx1"/>
                </a:solidFill>
                <a:latin typeface="Segoe UI" panose="020B0502040204020203" pitchFamily="34" charset="0"/>
                <a:cs typeface="Segoe UI" panose="020B0502040204020203" pitchFamily="34" charset="0"/>
              </a:rPr>
            </a:br>
            <a:r>
              <a:rPr lang="en-US" sz="2000" b="1" dirty="0">
                <a:solidFill>
                  <a:schemeClr val="tx1"/>
                </a:solidFill>
                <a:latin typeface="Segoe UI" panose="020B0502040204020203" pitchFamily="34" charset="0"/>
                <a:cs typeface="Segoe UI" panose="020B0502040204020203" pitchFamily="34" charset="0"/>
              </a:rPr>
              <a:t> Data analytics EU –class B-Cohort 25-04</a:t>
            </a:r>
            <a:br>
              <a:rPr lang="en-US" sz="2000" dirty="0">
                <a:solidFill>
                  <a:schemeClr val="tx1"/>
                </a:solidFill>
                <a:latin typeface="Segoe UI" panose="020B0502040204020203" pitchFamily="34" charset="0"/>
                <a:cs typeface="Segoe UI" panose="020B0502040204020203" pitchFamily="34" charset="0"/>
              </a:rPr>
            </a:br>
            <a:br>
              <a:rPr lang="en-US" sz="2000" dirty="0">
                <a:solidFill>
                  <a:schemeClr val="tx1"/>
                </a:solidFill>
                <a:latin typeface="Segoe UI" panose="020B0502040204020203" pitchFamily="34" charset="0"/>
                <a:cs typeface="Segoe UI" panose="020B0502040204020203" pitchFamily="34" charset="0"/>
              </a:rPr>
            </a:br>
            <a:r>
              <a:rPr lang="en-US" sz="2000" b="1" dirty="0">
                <a:solidFill>
                  <a:schemeClr val="tx1"/>
                </a:solidFill>
                <a:latin typeface="Segoe UI" panose="020B0502040204020203" pitchFamily="34" charset="0"/>
                <a:cs typeface="Segoe UI" panose="020B0502040204020203" pitchFamily="34" charset="0"/>
              </a:rPr>
              <a:t>Project Name:</a:t>
            </a:r>
            <a:r>
              <a:rPr lang="en-US" sz="2000" dirty="0">
                <a:solidFill>
                  <a:schemeClr val="tx1"/>
                </a:solidFill>
                <a:latin typeface="Segoe UI" panose="020B0502040204020203" pitchFamily="34" charset="0"/>
                <a:cs typeface="Segoe UI" panose="020B0502040204020203" pitchFamily="34" charset="0"/>
              </a:rPr>
              <a:t> </a:t>
            </a:r>
            <a:r>
              <a:rPr lang="en-US" sz="2000" b="1" dirty="0" err="1">
                <a:solidFill>
                  <a:schemeClr val="tx1"/>
                </a:solidFill>
                <a:latin typeface="Segoe UI" panose="020B0502040204020203" pitchFamily="34" charset="0"/>
                <a:cs typeface="Segoe UI" panose="020B0502040204020203" pitchFamily="34" charset="0"/>
              </a:rPr>
              <a:t>NovaMed</a:t>
            </a:r>
            <a:r>
              <a:rPr lang="en-US" sz="2000" b="1" dirty="0">
                <a:solidFill>
                  <a:schemeClr val="tx1"/>
                </a:solidFill>
                <a:latin typeface="Segoe UI" panose="020B0502040204020203" pitchFamily="34" charset="0"/>
                <a:cs typeface="Segoe UI" panose="020B0502040204020203" pitchFamily="34" charset="0"/>
              </a:rPr>
              <a:t> Solutions: Sales Performance Analysis and Reporting</a:t>
            </a:r>
            <a:br>
              <a:rPr lang="en-US" sz="1800" b="1" dirty="0">
                <a:solidFill>
                  <a:schemeClr val="tx1"/>
                </a:solidFill>
                <a:cs typeface="Akhbar MT" pitchFamily="2" charset="-78"/>
              </a:rPr>
            </a:br>
            <a:br>
              <a:rPr lang="en-US" sz="1800" b="1" dirty="0">
                <a:solidFill>
                  <a:schemeClr val="tx1"/>
                </a:solidFill>
              </a:rPr>
            </a:br>
            <a:endParaRPr lang="en-US" sz="1800" dirty="0">
              <a:solidFill>
                <a:schemeClr val="tx1"/>
              </a:solidFill>
            </a:endParaRPr>
          </a:p>
        </p:txBody>
      </p:sp>
      <p:cxnSp>
        <p:nvCxnSpPr>
          <p:cNvPr id="78" name="Straight Connector 77">
            <a:extLst>
              <a:ext uri="{FF2B5EF4-FFF2-40B4-BE49-F238E27FC236}">
                <a16:creationId xmlns:a16="http://schemas.microsoft.com/office/drawing/2014/main" id="{B9EB6DAA-2F0C-43D5-A577-15D5D2C4E3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85922" y="3651268"/>
            <a:ext cx="3383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87911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4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527ED68-2539-8554-CF2C-48FF9095828B}"/>
              </a:ext>
            </a:extLst>
          </p:cNvPr>
          <p:cNvSpPr txBox="1"/>
          <p:nvPr/>
        </p:nvSpPr>
        <p:spPr>
          <a:xfrm>
            <a:off x="677334" y="2101418"/>
            <a:ext cx="9812751" cy="4062651"/>
          </a:xfrm>
          <a:prstGeom prst="rect">
            <a:avLst/>
          </a:prstGeom>
          <a:noFill/>
        </p:spPr>
        <p:txBody>
          <a:bodyPr wrap="none" rtlCol="0">
            <a:spAutoFit/>
          </a:bodyPr>
          <a:lstStyle/>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Top KPIs (Key Performance Indicators):</a:t>
            </a:r>
          </a:p>
          <a:p>
            <a:pPr algn="just"/>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Profit Margin (82%) – A High margin indicates strong profitability</a:t>
            </a:r>
          </a:p>
          <a:p>
            <a:pPr algn="just"/>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Total Cost of Goods Sold ($10M) – How much it costs to produce or buy the drugs</a:t>
            </a:r>
          </a:p>
          <a:p>
            <a:pPr algn="just"/>
            <a:r>
              <a:rPr lang="en-US" sz="2000" dirty="0">
                <a:solidFill>
                  <a:schemeClr val="bg1"/>
                </a:solidFill>
                <a:latin typeface="Segoe UI" panose="020B0502040204020203" pitchFamily="34" charset="0"/>
                <a:cs typeface="Segoe UI" panose="020B0502040204020203" pitchFamily="34" charset="0"/>
              </a:rPr>
              <a:t>.</a:t>
            </a:r>
          </a:p>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Total Profit ($46M) – Revenue minus cost</a:t>
            </a:r>
          </a:p>
          <a:p>
            <a:pPr marL="342900" indent="-342900" algn="just">
              <a:buFont typeface="Arial" panose="020B0604020202020204" pitchFamily="34" charset="0"/>
              <a:buChar char="•"/>
            </a:pPr>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Total Quantity Sold (213K) – Total units of all drugs sold</a:t>
            </a:r>
          </a:p>
          <a:p>
            <a:pPr algn="just"/>
            <a:endParaRPr lang="en-US" sz="2000" dirty="0">
              <a:solidFill>
                <a:schemeClr val="bg1"/>
              </a:solidFill>
              <a:latin typeface="Segoe UI" panose="020B0502040204020203" pitchFamily="34" charset="0"/>
              <a:cs typeface="Segoe UI" panose="020B0502040204020203" pitchFamily="34" charset="0"/>
            </a:endParaRPr>
          </a:p>
          <a:p>
            <a:pPr algn="just"/>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Total Revenue ($56M) – Total income from sales</a:t>
            </a:r>
          </a:p>
          <a:p>
            <a:endParaRPr lang="en-US" dirty="0"/>
          </a:p>
        </p:txBody>
      </p:sp>
      <p:sp>
        <p:nvSpPr>
          <p:cNvPr id="7" name="TextBox 6">
            <a:extLst>
              <a:ext uri="{FF2B5EF4-FFF2-40B4-BE49-F238E27FC236}">
                <a16:creationId xmlns:a16="http://schemas.microsoft.com/office/drawing/2014/main" id="{10B16811-823A-0109-65D4-AC3AF623AC51}"/>
              </a:ext>
            </a:extLst>
          </p:cNvPr>
          <p:cNvSpPr txBox="1"/>
          <p:nvPr/>
        </p:nvSpPr>
        <p:spPr>
          <a:xfrm>
            <a:off x="677334" y="254759"/>
            <a:ext cx="8658577" cy="1846659"/>
          </a:xfrm>
          <a:prstGeom prst="rect">
            <a:avLst/>
          </a:prstGeom>
          <a:noFill/>
        </p:spPr>
        <p:txBody>
          <a:bodyPr wrap="square" rtlCol="0">
            <a:spAutoFit/>
          </a:bodyPr>
          <a:lstStyle/>
          <a:p>
            <a:r>
              <a:rPr lang="en-US" sz="4800" b="1" dirty="0">
                <a:solidFill>
                  <a:schemeClr val="bg1"/>
                </a:solidFill>
                <a:latin typeface="Segoe UI" panose="020B0502040204020203" pitchFamily="34" charset="0"/>
                <a:cs typeface="Segoe UI" panose="020B0502040204020203" pitchFamily="34" charset="0"/>
              </a:rPr>
              <a:t>Key Insights</a:t>
            </a:r>
            <a:endParaRPr lang="en-US" sz="4800" dirty="0">
              <a:solidFill>
                <a:schemeClr val="bg1"/>
              </a:solidFill>
              <a:latin typeface="Segoe UI" panose="020B0502040204020203" pitchFamily="34" charset="0"/>
              <a:cs typeface="Segoe UI" panose="020B0502040204020203" pitchFamily="34" charset="0"/>
            </a:endParaRPr>
          </a:p>
          <a:p>
            <a:r>
              <a:rPr lang="en-US" sz="4800" b="1" dirty="0">
                <a:solidFill>
                  <a:schemeClr val="bg1"/>
                </a:solidFill>
                <a:latin typeface="Segoe UI" panose="020B0502040204020203" pitchFamily="34" charset="0"/>
                <a:cs typeface="Segoe UI" panose="020B0502040204020203" pitchFamily="34" charset="0"/>
              </a:rPr>
              <a:t>Top/Bottom Analysis</a:t>
            </a:r>
            <a:endParaRPr lang="en-US" sz="4800" dirty="0">
              <a:solidFill>
                <a:schemeClr val="bg1"/>
              </a:solidFill>
              <a:latin typeface="Segoe UI" panose="020B0502040204020203" pitchFamily="34" charset="0"/>
              <a:cs typeface="Segoe UI" panose="020B0502040204020203" pitchFamily="34" charset="0"/>
            </a:endParaRPr>
          </a:p>
          <a:p>
            <a:endParaRPr lang="en-US" dirty="0"/>
          </a:p>
        </p:txBody>
      </p:sp>
    </p:spTree>
    <p:extLst>
      <p:ext uri="{BB962C8B-B14F-4D97-AF65-F5344CB8AC3E}">
        <p14:creationId xmlns:p14="http://schemas.microsoft.com/office/powerpoint/2010/main" val="2996994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9521C-52D8-00F0-7F4B-5009CFE0B121}"/>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5FD4869F-013A-B592-4015-4DDD3CE18D3C}"/>
              </a:ext>
            </a:extLst>
          </p:cNvPr>
          <p:cNvSpPr txBox="1"/>
          <p:nvPr/>
        </p:nvSpPr>
        <p:spPr>
          <a:xfrm>
            <a:off x="519289" y="248356"/>
            <a:ext cx="10995377" cy="37240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Visual Analysis of </a:t>
            </a:r>
            <a:r>
              <a:rPr kumimoji="0" lang="en-US" sz="4800" b="0" i="0" u="none" strike="noStrike" kern="120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NovaMed’s</a:t>
            </a:r>
            <a:r>
              <a:rPr kumimoji="0" lang="en-US" sz="48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 Data (including Dashboards)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a:p>
            <a:pPr marL="742950" marR="0" lvl="0" indent="-74295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 Top / Bottom Analysis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2.    Customer Analysis</a:t>
            </a:r>
          </a:p>
        </p:txBody>
      </p:sp>
    </p:spTree>
    <p:extLst>
      <p:ext uri="{BB962C8B-B14F-4D97-AF65-F5344CB8AC3E}">
        <p14:creationId xmlns:p14="http://schemas.microsoft.com/office/powerpoint/2010/main" val="2369241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FB4D59D8-D1CC-5106-B06E-D650C6B04F05}"/>
              </a:ext>
            </a:extLst>
          </p:cNvPr>
          <p:cNvSpPr txBox="1"/>
          <p:nvPr/>
        </p:nvSpPr>
        <p:spPr>
          <a:xfrm>
            <a:off x="479219" y="1907403"/>
            <a:ext cx="10905067" cy="3785652"/>
          </a:xfrm>
          <a:prstGeom prst="rect">
            <a:avLst/>
          </a:prstGeom>
          <a:noFill/>
        </p:spPr>
        <p:txBody>
          <a:bodyPr wrap="square" rtlCol="0">
            <a:spAutoFit/>
          </a:bodyPr>
          <a:lstStyle/>
          <a:p>
            <a:pPr marL="342900" indent="-342900" algn="just">
              <a:buFont typeface="Arial" panose="020B0604020202020204" pitchFamily="34" charset="0"/>
              <a:buChar char="•"/>
            </a:pPr>
            <a:r>
              <a:rPr lang="en-US" sz="2000" b="1" dirty="0">
                <a:solidFill>
                  <a:schemeClr val="bg1"/>
                </a:solidFill>
                <a:latin typeface="Segoe UI" panose="020B0502040204020203" pitchFamily="34" charset="0"/>
                <a:cs typeface="Segoe UI" panose="020B0502040204020203" pitchFamily="34" charset="0"/>
              </a:rPr>
              <a:t>Overall Sales Trends &amp; Profitability</a:t>
            </a:r>
            <a:endParaRPr lang="en-US" sz="2000" dirty="0">
              <a:solidFill>
                <a:schemeClr val="bg1"/>
              </a:solidFill>
              <a:latin typeface="Segoe UI" panose="020B0502040204020203" pitchFamily="34" charset="0"/>
              <a:cs typeface="Segoe UI" panose="020B0502040204020203" pitchFamily="34" charset="0"/>
            </a:endParaRPr>
          </a:p>
          <a:p>
            <a:pPr algn="just"/>
            <a:br>
              <a:rPr lang="en-US" sz="2000" dirty="0">
                <a:solidFill>
                  <a:schemeClr val="bg1"/>
                </a:solidFill>
                <a:latin typeface="Segoe UI" panose="020B0502040204020203" pitchFamily="34" charset="0"/>
                <a:cs typeface="Segoe UI" panose="020B0502040204020203" pitchFamily="34" charset="0"/>
              </a:rPr>
            </a:br>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i="1" u="sng" dirty="0">
                <a:solidFill>
                  <a:schemeClr val="bg1"/>
                </a:solidFill>
                <a:latin typeface="Segoe UI" panose="020B0502040204020203" pitchFamily="34" charset="0"/>
                <a:cs typeface="Segoe UI" panose="020B0502040204020203" pitchFamily="34" charset="0"/>
              </a:rPr>
              <a:t>Month by Month Sales Performance: </a:t>
            </a:r>
            <a:endParaRPr lang="en-US" sz="2000" dirty="0">
              <a:solidFill>
                <a:schemeClr val="bg1"/>
              </a:solidFill>
              <a:latin typeface="Segoe UI" panose="020B0502040204020203" pitchFamily="34" charset="0"/>
              <a:cs typeface="Segoe UI" panose="020B0502040204020203" pitchFamily="34" charset="0"/>
            </a:endParaRPr>
          </a:p>
          <a:p>
            <a:pPr algn="just" fontAlgn="base"/>
            <a:r>
              <a:rPr lang="en-US" sz="2000" dirty="0">
                <a:solidFill>
                  <a:schemeClr val="bg1"/>
                </a:solidFill>
                <a:latin typeface="Segoe UI" panose="020B0502040204020203" pitchFamily="34" charset="0"/>
                <a:cs typeface="Segoe UI" panose="020B0502040204020203" pitchFamily="34" charset="0"/>
              </a:rPr>
              <a:t>Overall revenue &amp; profit presented at their lowest in February ($3.3M )(winter months), with January</a:t>
            </a:r>
            <a:r>
              <a:rPr lang="en-US" sz="2000" b="1" dirty="0">
                <a:solidFill>
                  <a:schemeClr val="bg1"/>
                </a:solidFill>
                <a:latin typeface="Segoe UI" panose="020B0502040204020203" pitchFamily="34" charset="0"/>
                <a:cs typeface="Segoe UI" panose="020B0502040204020203" pitchFamily="34" charset="0"/>
              </a:rPr>
              <a:t>($5.5M)</a:t>
            </a:r>
            <a:r>
              <a:rPr lang="en-US" sz="2000" dirty="0">
                <a:solidFill>
                  <a:schemeClr val="bg1"/>
                </a:solidFill>
                <a:latin typeface="Segoe UI" panose="020B0502040204020203" pitchFamily="34" charset="0"/>
                <a:cs typeface="Segoe UI" panose="020B0502040204020203" pitchFamily="34" charset="0"/>
              </a:rPr>
              <a:t>  showing the highest revenue and profit  </a:t>
            </a:r>
          </a:p>
          <a:p>
            <a:pPr algn="just"/>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i="1" u="sng" dirty="0">
                <a:solidFill>
                  <a:schemeClr val="bg1"/>
                </a:solidFill>
                <a:latin typeface="Segoe UI" panose="020B0502040204020203" pitchFamily="34" charset="0"/>
                <a:cs typeface="Segoe UI" panose="020B0502040204020203" pitchFamily="34" charset="0"/>
              </a:rPr>
              <a:t>Revenue by Country</a:t>
            </a:r>
            <a:endParaRPr lang="en-US" sz="2000" dirty="0">
              <a:solidFill>
                <a:schemeClr val="bg1"/>
              </a:solidFill>
              <a:latin typeface="Segoe UI" panose="020B0502040204020203" pitchFamily="34" charset="0"/>
              <a:cs typeface="Segoe UI" panose="020B0502040204020203" pitchFamily="34" charset="0"/>
            </a:endParaRPr>
          </a:p>
          <a:p>
            <a:pPr algn="just" fontAlgn="base"/>
            <a:r>
              <a:rPr lang="en-US" sz="2000" dirty="0">
                <a:solidFill>
                  <a:schemeClr val="bg1"/>
                </a:solidFill>
                <a:latin typeface="Segoe UI" panose="020B0502040204020203" pitchFamily="34" charset="0"/>
                <a:cs typeface="Segoe UI" panose="020B0502040204020203" pitchFamily="34" charset="0"/>
              </a:rPr>
              <a:t>Canada is bringing in the highest revenue, but in contrast, the United States is bringing in the lowest.</a:t>
            </a:r>
          </a:p>
          <a:p>
            <a:br>
              <a:rPr lang="en-US" sz="2000" dirty="0">
                <a:latin typeface="Segoe UI" panose="020B0502040204020203" pitchFamily="34" charset="0"/>
                <a:cs typeface="Segoe UI" panose="020B0502040204020203" pitchFamily="34" charset="0"/>
              </a:rPr>
            </a:br>
            <a:endParaRPr lang="en-US" sz="2000" dirty="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CACAC863-F8E6-FDB3-B443-3FBADF1C703B}"/>
              </a:ext>
            </a:extLst>
          </p:cNvPr>
          <p:cNvSpPr txBox="1"/>
          <p:nvPr/>
        </p:nvSpPr>
        <p:spPr>
          <a:xfrm>
            <a:off x="807714" y="308225"/>
            <a:ext cx="8289890" cy="2123658"/>
          </a:xfrm>
          <a:prstGeom prst="rect">
            <a:avLst/>
          </a:prstGeom>
          <a:noFill/>
        </p:spPr>
        <p:txBody>
          <a:bodyPr wrap="square" rtlCol="0">
            <a:spAutoFit/>
          </a:bodyPr>
          <a:lstStyle/>
          <a:p>
            <a:r>
              <a:rPr lang="en-US" sz="4800" b="1" dirty="0">
                <a:solidFill>
                  <a:schemeClr val="bg1"/>
                </a:solidFill>
                <a:latin typeface="Segoe UI" panose="020B0502040204020203" pitchFamily="34" charset="0"/>
                <a:cs typeface="Segoe UI" panose="020B0502040204020203" pitchFamily="34" charset="0"/>
              </a:rPr>
              <a:t>Key Insights</a:t>
            </a:r>
            <a:endParaRPr lang="en-US" sz="4800" dirty="0">
              <a:solidFill>
                <a:schemeClr val="bg1"/>
              </a:solidFill>
              <a:latin typeface="Segoe UI" panose="020B0502040204020203" pitchFamily="34" charset="0"/>
              <a:cs typeface="Segoe UI" panose="020B0502040204020203" pitchFamily="34" charset="0"/>
            </a:endParaRPr>
          </a:p>
          <a:p>
            <a:r>
              <a:rPr lang="en-US" sz="4800" b="1" dirty="0">
                <a:solidFill>
                  <a:schemeClr val="bg1"/>
                </a:solidFill>
                <a:latin typeface="Segoe UI" panose="020B0502040204020203" pitchFamily="34" charset="0"/>
                <a:cs typeface="Segoe UI" panose="020B0502040204020203" pitchFamily="34" charset="0"/>
              </a:rPr>
              <a:t>Top/Bottom Analysis</a:t>
            </a:r>
            <a:endParaRPr lang="en-US" sz="4800" dirty="0">
              <a:solidFill>
                <a:schemeClr val="bg1"/>
              </a:solidFill>
              <a:latin typeface="Segoe UI" panose="020B0502040204020203" pitchFamily="34" charset="0"/>
              <a:cs typeface="Segoe UI" panose="020B0502040204020203" pitchFamily="34" charset="0"/>
            </a:endParaRPr>
          </a:p>
          <a:p>
            <a:br>
              <a:rPr lang="en-US" dirty="0"/>
            </a:br>
            <a:endParaRPr lang="en-US" dirty="0"/>
          </a:p>
        </p:txBody>
      </p:sp>
    </p:spTree>
    <p:extLst>
      <p:ext uri="{BB962C8B-B14F-4D97-AF65-F5344CB8AC3E}">
        <p14:creationId xmlns:p14="http://schemas.microsoft.com/office/powerpoint/2010/main" val="769919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26D7E-EC6D-4B21-BCCC-32A29B9B2B33}"/>
              </a:ext>
            </a:extLst>
          </p:cNvPr>
          <p:cNvSpPr>
            <a:spLocks noGrp="1"/>
          </p:cNvSpPr>
          <p:nvPr>
            <p:ph type="title"/>
          </p:nvPr>
        </p:nvSpPr>
        <p:spPr>
          <a:xfrm>
            <a:off x="722488" y="79022"/>
            <a:ext cx="10557369" cy="2156178"/>
          </a:xfrm>
        </p:spPr>
        <p:txBody>
          <a:bodyPr>
            <a:normAutofit fontScale="90000"/>
          </a:bodyPr>
          <a:lstStyle/>
          <a:p>
            <a:r>
              <a:rPr lang="en-US" sz="5300" b="1" dirty="0">
                <a:solidFill>
                  <a:schemeClr val="bg1"/>
                </a:solidFill>
                <a:latin typeface="Segoe UI" panose="020B0502040204020203" pitchFamily="34" charset="0"/>
                <a:cs typeface="Segoe UI" panose="020B0502040204020203" pitchFamily="34" charset="0"/>
              </a:rPr>
              <a:t>Key Insights</a:t>
            </a:r>
            <a:br>
              <a:rPr lang="en-US" sz="5300" dirty="0">
                <a:solidFill>
                  <a:schemeClr val="bg1"/>
                </a:solidFill>
                <a:latin typeface="Segoe UI" panose="020B0502040204020203" pitchFamily="34" charset="0"/>
                <a:cs typeface="Segoe UI" panose="020B0502040204020203" pitchFamily="34" charset="0"/>
              </a:rPr>
            </a:br>
            <a:r>
              <a:rPr lang="en-US" sz="5300" b="1" dirty="0">
                <a:solidFill>
                  <a:schemeClr val="bg1"/>
                </a:solidFill>
                <a:latin typeface="Segoe UI" panose="020B0502040204020203" pitchFamily="34" charset="0"/>
                <a:cs typeface="Segoe UI" panose="020B0502040204020203" pitchFamily="34" charset="0"/>
              </a:rPr>
              <a:t>Top / Bottom Analysis Contd.</a:t>
            </a:r>
            <a:br>
              <a:rPr lang="en-US" dirty="0">
                <a:solidFill>
                  <a:schemeClr val="bg1"/>
                </a:solidFill>
                <a:latin typeface="Segoe UI" panose="020B0502040204020203" pitchFamily="34" charset="0"/>
                <a:cs typeface="Segoe UI" panose="020B0502040204020203" pitchFamily="34" charset="0"/>
              </a:rPr>
            </a:br>
            <a:endParaRPr lang="en-US" dirty="0"/>
          </a:p>
        </p:txBody>
      </p:sp>
      <p:sp>
        <p:nvSpPr>
          <p:cNvPr id="6" name="TextBox 5">
            <a:extLst>
              <a:ext uri="{FF2B5EF4-FFF2-40B4-BE49-F238E27FC236}">
                <a16:creationId xmlns:a16="http://schemas.microsoft.com/office/drawing/2014/main" id="{DA54DD3D-556A-C706-56CC-40C75EFE0E3E}"/>
              </a:ext>
            </a:extLst>
          </p:cNvPr>
          <p:cNvSpPr txBox="1"/>
          <p:nvPr/>
        </p:nvSpPr>
        <p:spPr>
          <a:xfrm>
            <a:off x="733778" y="2122312"/>
            <a:ext cx="11029244" cy="4678204"/>
          </a:xfrm>
          <a:prstGeom prst="rect">
            <a:avLst/>
          </a:prstGeom>
          <a:noFill/>
        </p:spPr>
        <p:txBody>
          <a:bodyPr wrap="square" rtlCol="0">
            <a:spAutoFit/>
          </a:bodyPr>
          <a:lstStyle/>
          <a:p>
            <a:pPr algn="just"/>
            <a:r>
              <a:rPr lang="en-US" sz="2000" b="1" dirty="0">
                <a:solidFill>
                  <a:schemeClr val="bg1"/>
                </a:solidFill>
                <a:latin typeface="Segoe UI" panose="020B0502040204020203" pitchFamily="34" charset="0"/>
                <a:cs typeface="Segoe UI" panose="020B0502040204020203" pitchFamily="34" charset="0"/>
              </a:rPr>
              <a:t>Top Selling &amp; Underperforming Drugs</a:t>
            </a:r>
            <a:endParaRPr lang="en-US" sz="2000" dirty="0">
              <a:solidFill>
                <a:schemeClr val="bg1"/>
              </a:solidFill>
              <a:latin typeface="Segoe UI" panose="020B0502040204020203" pitchFamily="34" charset="0"/>
              <a:cs typeface="Segoe UI" panose="020B0502040204020203" pitchFamily="34" charset="0"/>
            </a:endParaRPr>
          </a:p>
          <a:p>
            <a:pPr algn="just"/>
            <a:r>
              <a:rPr lang="en-US" sz="2000" dirty="0">
                <a:solidFill>
                  <a:schemeClr val="bg1"/>
                </a:solidFill>
                <a:latin typeface="Segoe UI" panose="020B0502040204020203" pitchFamily="34" charset="0"/>
                <a:cs typeface="Segoe UI" panose="020B0502040204020203" pitchFamily="34" charset="0"/>
              </a:rPr>
              <a:t>The </a:t>
            </a:r>
            <a:r>
              <a:rPr lang="en-US" sz="2000" i="1" u="sng" dirty="0">
                <a:solidFill>
                  <a:schemeClr val="bg1"/>
                </a:solidFill>
                <a:latin typeface="Segoe UI" panose="020B0502040204020203" pitchFamily="34" charset="0"/>
                <a:cs typeface="Segoe UI" panose="020B0502040204020203" pitchFamily="34" charset="0"/>
              </a:rPr>
              <a:t>5 Top Drugs by total profit , by total revenue, and quantity sold</a:t>
            </a:r>
            <a:endParaRPr lang="en-US" sz="2000" dirty="0">
              <a:solidFill>
                <a:schemeClr val="bg1"/>
              </a:solidFill>
              <a:latin typeface="Segoe UI" panose="020B0502040204020203" pitchFamily="34" charset="0"/>
              <a:cs typeface="Segoe UI" panose="020B0502040204020203" pitchFamily="34" charset="0"/>
            </a:endParaRPr>
          </a:p>
          <a:p>
            <a:pPr algn="just"/>
            <a:r>
              <a:rPr lang="en-US" sz="2000" b="1" dirty="0">
                <a:solidFill>
                  <a:schemeClr val="bg1"/>
                </a:solidFill>
                <a:latin typeface="Segoe UI" panose="020B0502040204020203" pitchFamily="34" charset="0"/>
                <a:cs typeface="Segoe UI" panose="020B0502040204020203" pitchFamily="34" charset="0"/>
              </a:rPr>
              <a:t>By Total Revenue:</a:t>
            </a:r>
          </a:p>
          <a:p>
            <a:pPr algn="just"/>
            <a:r>
              <a:rPr lang="en-US" sz="2000" dirty="0">
                <a:solidFill>
                  <a:schemeClr val="bg1"/>
                </a:solidFill>
                <a:latin typeface="Segoe UI" panose="020B0502040204020203" pitchFamily="34" charset="0"/>
                <a:cs typeface="Segoe UI" panose="020B0502040204020203" pitchFamily="34" charset="0"/>
              </a:rPr>
              <a:t>Top revenue generators like </a:t>
            </a:r>
            <a:r>
              <a:rPr lang="en-US" sz="2000" b="1" dirty="0">
                <a:solidFill>
                  <a:schemeClr val="bg1"/>
                </a:solidFill>
                <a:latin typeface="Segoe UI" panose="020B0502040204020203" pitchFamily="34" charset="0"/>
                <a:cs typeface="Segoe UI" panose="020B0502040204020203" pitchFamily="34" charset="0"/>
              </a:rPr>
              <a:t>Ergocalciferol</a:t>
            </a:r>
            <a:r>
              <a:rPr lang="en-US" sz="2000" dirty="0">
                <a:solidFill>
                  <a:schemeClr val="bg1"/>
                </a:solidFill>
                <a:latin typeface="Segoe UI" panose="020B0502040204020203" pitchFamily="34" charset="0"/>
                <a:cs typeface="Segoe UI" panose="020B0502040204020203" pitchFamily="34" charset="0"/>
              </a:rPr>
              <a:t>, </a:t>
            </a:r>
            <a:r>
              <a:rPr lang="en-US" sz="2000" b="1" dirty="0">
                <a:solidFill>
                  <a:schemeClr val="bg1"/>
                </a:solidFill>
                <a:latin typeface="Segoe UI" panose="020B0502040204020203" pitchFamily="34" charset="0"/>
                <a:cs typeface="Segoe UI" panose="020B0502040204020203" pitchFamily="34" charset="0"/>
              </a:rPr>
              <a:t>Doxycycline</a:t>
            </a:r>
            <a:r>
              <a:rPr lang="en-US" sz="2000" dirty="0">
                <a:solidFill>
                  <a:schemeClr val="bg1"/>
                </a:solidFill>
                <a:latin typeface="Segoe UI" panose="020B0502040204020203" pitchFamily="34" charset="0"/>
                <a:cs typeface="Segoe UI" panose="020B0502040204020203" pitchFamily="34" charset="0"/>
              </a:rPr>
              <a:t>, etc.</a:t>
            </a:r>
          </a:p>
          <a:p>
            <a:pPr algn="just"/>
            <a:r>
              <a:rPr lang="en-US" sz="2000" dirty="0">
                <a:solidFill>
                  <a:schemeClr val="bg1"/>
                </a:solidFill>
                <a:latin typeface="Segoe UI" panose="020B0502040204020203" pitchFamily="34" charset="0"/>
                <a:cs typeface="Segoe UI" panose="020B0502040204020203" pitchFamily="34" charset="0"/>
              </a:rPr>
              <a:t>Shows both value and percentage contribution.</a:t>
            </a:r>
          </a:p>
          <a:p>
            <a:pPr algn="just"/>
            <a:endParaRPr lang="en-US" sz="2000" dirty="0">
              <a:solidFill>
                <a:schemeClr val="bg1"/>
              </a:solidFill>
              <a:latin typeface="Segoe UI" panose="020B0502040204020203" pitchFamily="34" charset="0"/>
              <a:cs typeface="Segoe UI" panose="020B0502040204020203" pitchFamily="34" charset="0"/>
            </a:endParaRPr>
          </a:p>
          <a:p>
            <a:pPr algn="just"/>
            <a:r>
              <a:rPr lang="en-US" sz="2000" b="1" dirty="0">
                <a:solidFill>
                  <a:schemeClr val="bg1"/>
                </a:solidFill>
                <a:latin typeface="Segoe UI" panose="020B0502040204020203" pitchFamily="34" charset="0"/>
                <a:cs typeface="Segoe UI" panose="020B0502040204020203" pitchFamily="34" charset="0"/>
              </a:rPr>
              <a:t>By Total Profit:</a:t>
            </a:r>
          </a:p>
          <a:p>
            <a:pPr algn="just"/>
            <a:r>
              <a:rPr lang="en-US" sz="2000" dirty="0">
                <a:solidFill>
                  <a:schemeClr val="bg1"/>
                </a:solidFill>
                <a:latin typeface="Segoe UI" panose="020B0502040204020203" pitchFamily="34" charset="0"/>
                <a:cs typeface="Segoe UI" panose="020B0502040204020203" pitchFamily="34" charset="0"/>
              </a:rPr>
              <a:t>Drugs like </a:t>
            </a:r>
            <a:r>
              <a:rPr lang="en-US" sz="2000" b="1" dirty="0">
                <a:solidFill>
                  <a:schemeClr val="bg1"/>
                </a:solidFill>
                <a:latin typeface="Segoe UI" panose="020B0502040204020203" pitchFamily="34" charset="0"/>
                <a:cs typeface="Segoe UI" panose="020B0502040204020203" pitchFamily="34" charset="0"/>
              </a:rPr>
              <a:t>Ergocalciferol</a:t>
            </a:r>
            <a:r>
              <a:rPr lang="en-US" sz="2000" dirty="0">
                <a:solidFill>
                  <a:schemeClr val="bg1"/>
                </a:solidFill>
                <a:latin typeface="Segoe UI" panose="020B0502040204020203" pitchFamily="34" charset="0"/>
                <a:cs typeface="Segoe UI" panose="020B0502040204020203" pitchFamily="34" charset="0"/>
              </a:rPr>
              <a:t>, </a:t>
            </a:r>
            <a:r>
              <a:rPr lang="en-US" sz="2000" b="1" dirty="0">
                <a:solidFill>
                  <a:schemeClr val="bg1"/>
                </a:solidFill>
                <a:latin typeface="Segoe UI" panose="020B0502040204020203" pitchFamily="34" charset="0"/>
                <a:cs typeface="Segoe UI" panose="020B0502040204020203" pitchFamily="34" charset="0"/>
              </a:rPr>
              <a:t>Doxycycline</a:t>
            </a:r>
            <a:r>
              <a:rPr lang="en-US" sz="2000" dirty="0">
                <a:solidFill>
                  <a:schemeClr val="bg1"/>
                </a:solidFill>
                <a:latin typeface="Segoe UI" panose="020B0502040204020203" pitchFamily="34" charset="0"/>
                <a:cs typeface="Segoe UI" panose="020B0502040204020203" pitchFamily="34" charset="0"/>
              </a:rPr>
              <a:t>, and </a:t>
            </a:r>
            <a:r>
              <a:rPr lang="en-US" sz="2000" b="1" dirty="0">
                <a:solidFill>
                  <a:schemeClr val="bg1"/>
                </a:solidFill>
                <a:latin typeface="Segoe UI" panose="020B0502040204020203" pitchFamily="34" charset="0"/>
                <a:cs typeface="Segoe UI" panose="020B0502040204020203" pitchFamily="34" charset="0"/>
              </a:rPr>
              <a:t>Simvastatin</a:t>
            </a:r>
            <a:r>
              <a:rPr lang="en-US" sz="2000" dirty="0">
                <a:solidFill>
                  <a:schemeClr val="bg1"/>
                </a:solidFill>
                <a:latin typeface="Segoe UI" panose="020B0502040204020203" pitchFamily="34" charset="0"/>
                <a:cs typeface="Segoe UI" panose="020B0502040204020203" pitchFamily="34" charset="0"/>
              </a:rPr>
              <a:t> bring the highest profit, which may differ from top revenue (due to cost differences).</a:t>
            </a:r>
          </a:p>
          <a:p>
            <a:pPr algn="just"/>
            <a:endParaRPr lang="en-US" sz="2000" dirty="0">
              <a:solidFill>
                <a:schemeClr val="bg1"/>
              </a:solidFill>
              <a:latin typeface="Segoe UI" panose="020B0502040204020203" pitchFamily="34" charset="0"/>
              <a:cs typeface="Segoe UI" panose="020B0502040204020203" pitchFamily="34" charset="0"/>
            </a:endParaRPr>
          </a:p>
          <a:p>
            <a:pPr algn="just"/>
            <a:r>
              <a:rPr lang="en-US" sz="2000" b="1" dirty="0">
                <a:solidFill>
                  <a:schemeClr val="bg1"/>
                </a:solidFill>
                <a:latin typeface="Segoe UI" panose="020B0502040204020203" pitchFamily="34" charset="0"/>
                <a:cs typeface="Segoe UI" panose="020B0502040204020203" pitchFamily="34" charset="0"/>
              </a:rPr>
              <a:t>By Total Quantity Sold:</a:t>
            </a:r>
          </a:p>
          <a:p>
            <a:pPr algn="just"/>
            <a:r>
              <a:rPr lang="en-US" sz="2000" b="1" dirty="0">
                <a:solidFill>
                  <a:schemeClr val="bg1"/>
                </a:solidFill>
                <a:latin typeface="Segoe UI" panose="020B0502040204020203" pitchFamily="34" charset="0"/>
                <a:cs typeface="Segoe UI" panose="020B0502040204020203" pitchFamily="34" charset="0"/>
              </a:rPr>
              <a:t>Lisinopril</a:t>
            </a:r>
            <a:r>
              <a:rPr lang="en-US" sz="2000" dirty="0">
                <a:solidFill>
                  <a:schemeClr val="bg1"/>
                </a:solidFill>
                <a:latin typeface="Segoe UI" panose="020B0502040204020203" pitchFamily="34" charset="0"/>
                <a:cs typeface="Segoe UI" panose="020B0502040204020203" pitchFamily="34" charset="0"/>
              </a:rPr>
              <a:t> leads with 9K units sold (25.35% of total volume).</a:t>
            </a:r>
          </a:p>
          <a:p>
            <a:pPr algn="just"/>
            <a:r>
              <a:rPr lang="en-US" sz="2000" dirty="0">
                <a:solidFill>
                  <a:schemeClr val="bg1"/>
                </a:solidFill>
                <a:latin typeface="Segoe UI" panose="020B0502040204020203" pitchFamily="34" charset="0"/>
                <a:cs typeface="Segoe UI" panose="020B0502040204020203" pitchFamily="34" charset="0"/>
              </a:rPr>
              <a:t>This shows what sells most, regardless of price.</a:t>
            </a:r>
          </a:p>
          <a:p>
            <a:br>
              <a:rPr lang="en-US" sz="2000" dirty="0">
                <a:solidFill>
                  <a:schemeClr val="bg1"/>
                </a:solidFill>
                <a:latin typeface="Segoe UI" panose="020B0502040204020203" pitchFamily="34" charset="0"/>
                <a:cs typeface="Segoe UI" panose="020B0502040204020203" pitchFamily="34" charset="0"/>
              </a:rPr>
            </a:br>
            <a:endParaRPr lang="en-US" dirty="0"/>
          </a:p>
        </p:txBody>
      </p:sp>
    </p:spTree>
    <p:extLst>
      <p:ext uri="{BB962C8B-B14F-4D97-AF65-F5344CB8AC3E}">
        <p14:creationId xmlns:p14="http://schemas.microsoft.com/office/powerpoint/2010/main" val="2193031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AEAB-CB65-DBA1-E985-156051076719}"/>
              </a:ext>
            </a:extLst>
          </p:cNvPr>
          <p:cNvSpPr>
            <a:spLocks noGrp="1"/>
          </p:cNvSpPr>
          <p:nvPr>
            <p:ph type="title"/>
          </p:nvPr>
        </p:nvSpPr>
        <p:spPr>
          <a:xfrm>
            <a:off x="451556" y="1"/>
            <a:ext cx="11842044" cy="2709332"/>
          </a:xfrm>
        </p:spPr>
        <p:txBody>
          <a:bodyPr>
            <a:normAutofit/>
          </a:bodyPr>
          <a:lstStyle/>
          <a:p>
            <a:br>
              <a:rPr lang="en-US" dirty="0">
                <a:solidFill>
                  <a:schemeClr val="bg1"/>
                </a:solidFill>
                <a:latin typeface="Segoe UI" panose="020B0502040204020203" pitchFamily="34" charset="0"/>
                <a:cs typeface="Segoe UI" panose="020B0502040204020203" pitchFamily="34" charset="0"/>
              </a:rPr>
            </a:br>
            <a:r>
              <a:rPr lang="en-US" sz="4400" dirty="0">
                <a:solidFill>
                  <a:schemeClr val="bg1"/>
                </a:solidFill>
                <a:latin typeface="Segoe UI" panose="020B0502040204020203" pitchFamily="34" charset="0"/>
                <a:cs typeface="Segoe UI" panose="020B0502040204020203" pitchFamily="34" charset="0"/>
              </a:rPr>
              <a:t>The </a:t>
            </a:r>
            <a:r>
              <a:rPr lang="en-US" sz="4400" i="1" u="sng" dirty="0">
                <a:solidFill>
                  <a:schemeClr val="bg1"/>
                </a:solidFill>
                <a:latin typeface="Segoe UI" panose="020B0502040204020203" pitchFamily="34" charset="0"/>
                <a:cs typeface="Segoe UI" panose="020B0502040204020203" pitchFamily="34" charset="0"/>
              </a:rPr>
              <a:t>5 Underperforming drugs by total Profit, by total Revenue, and total quantity sold</a:t>
            </a:r>
            <a:br>
              <a:rPr lang="en-US" dirty="0">
                <a:solidFill>
                  <a:schemeClr val="bg1"/>
                </a:solidFill>
                <a:latin typeface="Segoe UI" panose="020B0502040204020203" pitchFamily="34" charset="0"/>
                <a:cs typeface="Segoe UI" panose="020B0502040204020203" pitchFamily="34" charset="0"/>
              </a:rPr>
            </a:br>
            <a:endParaRPr lang="en-US" dirty="0"/>
          </a:p>
        </p:txBody>
      </p:sp>
      <p:sp>
        <p:nvSpPr>
          <p:cNvPr id="4" name="TextBox 3">
            <a:extLst>
              <a:ext uri="{FF2B5EF4-FFF2-40B4-BE49-F238E27FC236}">
                <a16:creationId xmlns:a16="http://schemas.microsoft.com/office/drawing/2014/main" id="{E018E574-3BB4-D874-3BDB-BBC8CED445A9}"/>
              </a:ext>
            </a:extLst>
          </p:cNvPr>
          <p:cNvSpPr txBox="1"/>
          <p:nvPr/>
        </p:nvSpPr>
        <p:spPr>
          <a:xfrm>
            <a:off x="451556" y="2551289"/>
            <a:ext cx="11243733" cy="1292662"/>
          </a:xfrm>
          <a:prstGeom prst="rect">
            <a:avLst/>
          </a:prstGeom>
          <a:noFill/>
        </p:spPr>
        <p:txBody>
          <a:bodyPr wrap="square" rtlCol="0">
            <a:spAutoFit/>
          </a:bodyPr>
          <a:lstStyle/>
          <a:p>
            <a:r>
              <a:rPr lang="en-US" sz="2000" dirty="0">
                <a:solidFill>
                  <a:schemeClr val="bg1"/>
                </a:solidFill>
                <a:latin typeface="Segoe UI" panose="020B0502040204020203" pitchFamily="34" charset="0"/>
                <a:cs typeface="Segoe UI" panose="020B0502040204020203" pitchFamily="34" charset="0"/>
              </a:rPr>
              <a:t>Drugs like </a:t>
            </a:r>
            <a:r>
              <a:rPr lang="en-US" sz="2000" b="1" dirty="0">
                <a:solidFill>
                  <a:schemeClr val="bg1"/>
                </a:solidFill>
                <a:latin typeface="Segoe UI" panose="020B0502040204020203" pitchFamily="34" charset="0"/>
                <a:cs typeface="Segoe UI" panose="020B0502040204020203" pitchFamily="34" charset="0"/>
              </a:rPr>
              <a:t>Warfarin</a:t>
            </a:r>
            <a:r>
              <a:rPr lang="en-US" sz="2000" dirty="0">
                <a:solidFill>
                  <a:schemeClr val="bg1"/>
                </a:solidFill>
                <a:latin typeface="Segoe UI" panose="020B0502040204020203" pitchFamily="34" charset="0"/>
                <a:cs typeface="Segoe UI" panose="020B0502040204020203" pitchFamily="34" charset="0"/>
              </a:rPr>
              <a:t>, </a:t>
            </a:r>
            <a:r>
              <a:rPr lang="en-US" sz="2000" b="1" dirty="0">
                <a:solidFill>
                  <a:schemeClr val="bg1"/>
                </a:solidFill>
                <a:latin typeface="Segoe UI" panose="020B0502040204020203" pitchFamily="34" charset="0"/>
                <a:cs typeface="Segoe UI" panose="020B0502040204020203" pitchFamily="34" charset="0"/>
              </a:rPr>
              <a:t>Montelukast</a:t>
            </a:r>
            <a:r>
              <a:rPr lang="en-US" sz="2000" dirty="0">
                <a:solidFill>
                  <a:schemeClr val="bg1"/>
                </a:solidFill>
                <a:latin typeface="Segoe UI" panose="020B0502040204020203" pitchFamily="34" charset="0"/>
                <a:cs typeface="Segoe UI" panose="020B0502040204020203" pitchFamily="34" charset="0"/>
              </a:rPr>
              <a:t>, </a:t>
            </a:r>
            <a:r>
              <a:rPr lang="en-US" sz="2000" b="1" dirty="0">
                <a:solidFill>
                  <a:schemeClr val="bg1"/>
                </a:solidFill>
                <a:latin typeface="Segoe UI" panose="020B0502040204020203" pitchFamily="34" charset="0"/>
                <a:cs typeface="Segoe UI" panose="020B0502040204020203" pitchFamily="34" charset="0"/>
              </a:rPr>
              <a:t>Fentanyl , Prednisone , </a:t>
            </a:r>
            <a:r>
              <a:rPr lang="en-US" sz="2000" dirty="0">
                <a:solidFill>
                  <a:schemeClr val="bg1"/>
                </a:solidFill>
                <a:latin typeface="Segoe UI" panose="020B0502040204020203" pitchFamily="34" charset="0"/>
                <a:cs typeface="Segoe UI" panose="020B0502040204020203" pitchFamily="34" charset="0"/>
              </a:rPr>
              <a:t>and </a:t>
            </a:r>
            <a:r>
              <a:rPr lang="en-US" sz="2000" b="1" dirty="0">
                <a:solidFill>
                  <a:schemeClr val="bg1"/>
                </a:solidFill>
                <a:latin typeface="Segoe UI" panose="020B0502040204020203" pitchFamily="34" charset="0"/>
                <a:cs typeface="Segoe UI" panose="020B0502040204020203" pitchFamily="34" charset="0"/>
              </a:rPr>
              <a:t>Amoxicillin</a:t>
            </a:r>
            <a:r>
              <a:rPr lang="en-US" sz="2000" dirty="0">
                <a:solidFill>
                  <a:schemeClr val="bg1"/>
                </a:solidFill>
                <a:latin typeface="Segoe UI" panose="020B0502040204020203" pitchFamily="34" charset="0"/>
                <a:cs typeface="Segoe UI" panose="020B0502040204020203" pitchFamily="34" charset="0"/>
              </a:rPr>
              <a:t> are consistently underperforming in total profit or revenue, and in Quantity sold Indicates low pricing, low demand, or high production cost.</a:t>
            </a:r>
          </a:p>
          <a:p>
            <a:endParaRPr lang="en-US" dirty="0"/>
          </a:p>
        </p:txBody>
      </p:sp>
    </p:spTree>
    <p:extLst>
      <p:ext uri="{BB962C8B-B14F-4D97-AF65-F5344CB8AC3E}">
        <p14:creationId xmlns:p14="http://schemas.microsoft.com/office/powerpoint/2010/main" val="1316083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1E4A18E-E8B0-8FA5-7831-0DCC6A4E697A}"/>
              </a:ext>
            </a:extLst>
          </p:cNvPr>
          <p:cNvSpPr txBox="1"/>
          <p:nvPr/>
        </p:nvSpPr>
        <p:spPr>
          <a:xfrm>
            <a:off x="711201" y="2280355"/>
            <a:ext cx="10653750" cy="2215991"/>
          </a:xfrm>
          <a:prstGeom prst="rect">
            <a:avLst/>
          </a:prstGeom>
          <a:noFill/>
        </p:spPr>
        <p:txBody>
          <a:bodyPr wrap="none" rtlCol="0">
            <a:spAutoFit/>
          </a:bodyPr>
          <a:lstStyle/>
          <a:p>
            <a:r>
              <a:rPr lang="en-US" sz="2000" i="1" u="sng" dirty="0">
                <a:solidFill>
                  <a:schemeClr val="bg1"/>
                </a:solidFill>
                <a:latin typeface="Segoe UI" panose="020B0502040204020203" pitchFamily="34" charset="0"/>
                <a:cs typeface="Segoe UI" panose="020B0502040204020203" pitchFamily="34" charset="0"/>
              </a:rPr>
              <a:t>Top performing Customers: </a:t>
            </a:r>
            <a:endParaRPr lang="en-US" sz="2000" dirty="0">
              <a:solidFill>
                <a:schemeClr val="bg1"/>
              </a:solidFill>
              <a:latin typeface="Segoe UI" panose="020B0502040204020203" pitchFamily="34" charset="0"/>
              <a:cs typeface="Segoe UI" panose="020B0502040204020203" pitchFamily="34" charset="0"/>
            </a:endParaRPr>
          </a:p>
          <a:p>
            <a:pPr fontAlgn="base"/>
            <a:r>
              <a:rPr lang="en-US" sz="2000" dirty="0">
                <a:solidFill>
                  <a:schemeClr val="bg1"/>
                </a:solidFill>
                <a:latin typeface="Segoe UI" panose="020B0502040204020203" pitchFamily="34" charset="0"/>
                <a:cs typeface="Segoe UI" panose="020B0502040204020203" pitchFamily="34" charset="0"/>
              </a:rPr>
              <a:t>Our top customer  like </a:t>
            </a:r>
            <a:r>
              <a:rPr lang="en-US" sz="2000" b="1" dirty="0">
                <a:solidFill>
                  <a:schemeClr val="bg1"/>
                </a:solidFill>
                <a:latin typeface="Segoe UI" panose="020B0502040204020203" pitchFamily="34" charset="0"/>
                <a:cs typeface="Segoe UI" panose="020B0502040204020203" pitchFamily="34" charset="0"/>
              </a:rPr>
              <a:t>Bob ($555K)</a:t>
            </a:r>
            <a:r>
              <a:rPr lang="en-US" sz="2000" dirty="0">
                <a:solidFill>
                  <a:schemeClr val="bg1"/>
                </a:solidFill>
                <a:latin typeface="Segoe UI" panose="020B0502040204020203" pitchFamily="34" charset="0"/>
                <a:cs typeface="Segoe UI" panose="020B0502040204020203" pitchFamily="34" charset="0"/>
              </a:rPr>
              <a:t> and </a:t>
            </a:r>
            <a:r>
              <a:rPr lang="en-US" sz="2000" b="1" dirty="0">
                <a:solidFill>
                  <a:schemeClr val="bg1"/>
                </a:solidFill>
                <a:latin typeface="Segoe UI" panose="020B0502040204020203" pitchFamily="34" charset="0"/>
                <a:cs typeface="Segoe UI" panose="020B0502040204020203" pitchFamily="34" charset="0"/>
              </a:rPr>
              <a:t>John ($480K)</a:t>
            </a:r>
            <a:r>
              <a:rPr lang="en-US" sz="2000" dirty="0">
                <a:solidFill>
                  <a:schemeClr val="bg1"/>
                </a:solidFill>
                <a:latin typeface="Segoe UI" panose="020B0502040204020203" pitchFamily="34" charset="0"/>
                <a:cs typeface="Segoe UI" panose="020B0502040204020203" pitchFamily="34" charset="0"/>
              </a:rPr>
              <a:t> are top contributors.</a:t>
            </a:r>
          </a:p>
          <a:p>
            <a:pPr fontAlgn="base"/>
            <a:endParaRPr lang="en-US" sz="2000" dirty="0">
              <a:solidFill>
                <a:schemeClr val="bg1"/>
              </a:solidFill>
              <a:latin typeface="Segoe UI" panose="020B0502040204020203" pitchFamily="34" charset="0"/>
              <a:cs typeface="Segoe UI" panose="020B0502040204020203" pitchFamily="34" charset="0"/>
            </a:endParaRPr>
          </a:p>
          <a:p>
            <a:br>
              <a:rPr lang="en-US" sz="2000" dirty="0">
                <a:solidFill>
                  <a:schemeClr val="bg1"/>
                </a:solidFill>
                <a:latin typeface="Segoe UI" panose="020B0502040204020203" pitchFamily="34" charset="0"/>
                <a:cs typeface="Segoe UI" panose="020B0502040204020203" pitchFamily="34" charset="0"/>
              </a:rPr>
            </a:br>
            <a:r>
              <a:rPr lang="en-US" sz="2000" i="1" u="sng" dirty="0">
                <a:solidFill>
                  <a:schemeClr val="bg1"/>
                </a:solidFill>
                <a:latin typeface="Segoe UI" panose="020B0502040204020203" pitchFamily="34" charset="0"/>
                <a:cs typeface="Segoe UI" panose="020B0502040204020203" pitchFamily="34" charset="0"/>
              </a:rPr>
              <a:t>Underperforming Customers</a:t>
            </a:r>
            <a:endParaRPr lang="en-US" sz="2000" dirty="0">
              <a:solidFill>
                <a:schemeClr val="bg1"/>
              </a:solidFill>
              <a:latin typeface="Segoe UI" panose="020B0502040204020203" pitchFamily="34" charset="0"/>
              <a:cs typeface="Segoe UI" panose="020B0502040204020203" pitchFamily="34" charset="0"/>
            </a:endParaRPr>
          </a:p>
          <a:p>
            <a:r>
              <a:rPr lang="en-US" sz="2000" dirty="0">
                <a:solidFill>
                  <a:schemeClr val="bg1"/>
                </a:solidFill>
                <a:latin typeface="Segoe UI" panose="020B0502040204020203" pitchFamily="34" charset="0"/>
                <a:cs typeface="Segoe UI" panose="020B0502040204020203" pitchFamily="34" charset="0"/>
              </a:rPr>
              <a:t>Customers such as </a:t>
            </a:r>
            <a:r>
              <a:rPr lang="en-US" sz="2000" b="1" dirty="0">
                <a:solidFill>
                  <a:schemeClr val="bg1"/>
                </a:solidFill>
                <a:latin typeface="Segoe UI" panose="020B0502040204020203" pitchFamily="34" charset="0"/>
                <a:cs typeface="Segoe UI" panose="020B0502040204020203" pitchFamily="34" charset="0"/>
              </a:rPr>
              <a:t>Alice(</a:t>
            </a:r>
            <a:r>
              <a:rPr lang="en-US" sz="2000" dirty="0">
                <a:solidFill>
                  <a:schemeClr val="bg1"/>
                </a:solidFill>
                <a:latin typeface="Segoe UI" panose="020B0502040204020203" pitchFamily="34" charset="0"/>
                <a:cs typeface="Segoe UI" panose="020B0502040204020203" pitchFamily="34" charset="0"/>
              </a:rPr>
              <a:t>$141K,), </a:t>
            </a:r>
            <a:r>
              <a:rPr lang="en-US" sz="2000" b="1" dirty="0">
                <a:solidFill>
                  <a:schemeClr val="bg1"/>
                </a:solidFill>
                <a:latin typeface="Segoe UI" panose="020B0502040204020203" pitchFamily="34" charset="0"/>
                <a:cs typeface="Segoe UI" panose="020B0502040204020203" pitchFamily="34" charset="0"/>
              </a:rPr>
              <a:t>Carol (</a:t>
            </a:r>
            <a:r>
              <a:rPr lang="en-US" sz="2000" dirty="0">
                <a:solidFill>
                  <a:schemeClr val="bg1"/>
                </a:solidFill>
                <a:latin typeface="Segoe UI" panose="020B0502040204020203" pitchFamily="34" charset="0"/>
                <a:cs typeface="Segoe UI" panose="020B0502040204020203" pitchFamily="34" charset="0"/>
              </a:rPr>
              <a:t>$141K,) and </a:t>
            </a:r>
            <a:r>
              <a:rPr lang="en-US" sz="2000" b="1" dirty="0">
                <a:solidFill>
                  <a:schemeClr val="bg1"/>
                </a:solidFill>
                <a:latin typeface="Segoe UI" panose="020B0502040204020203" pitchFamily="34" charset="0"/>
                <a:cs typeface="Segoe UI" panose="020B0502040204020203" pitchFamily="34" charset="0"/>
              </a:rPr>
              <a:t>Jane</a:t>
            </a:r>
            <a:r>
              <a:rPr lang="en-US" sz="2000" dirty="0">
                <a:solidFill>
                  <a:schemeClr val="bg1"/>
                </a:solidFill>
                <a:latin typeface="Segoe UI" panose="020B0502040204020203" pitchFamily="34" charset="0"/>
                <a:cs typeface="Segoe UI" panose="020B0502040204020203" pitchFamily="34" charset="0"/>
              </a:rPr>
              <a:t> ($152K) showed low engagement.</a:t>
            </a:r>
          </a:p>
          <a:p>
            <a:endParaRPr lang="en-US" dirty="0"/>
          </a:p>
        </p:txBody>
      </p:sp>
      <p:sp>
        <p:nvSpPr>
          <p:cNvPr id="6" name="TextBox 5">
            <a:extLst>
              <a:ext uri="{FF2B5EF4-FFF2-40B4-BE49-F238E27FC236}">
                <a16:creationId xmlns:a16="http://schemas.microsoft.com/office/drawing/2014/main" id="{5DC60C0A-A0BC-E209-2668-26DBC6E60B5B}"/>
              </a:ext>
            </a:extLst>
          </p:cNvPr>
          <p:cNvSpPr txBox="1"/>
          <p:nvPr/>
        </p:nvSpPr>
        <p:spPr>
          <a:xfrm>
            <a:off x="327377" y="361245"/>
            <a:ext cx="8094133" cy="1446550"/>
          </a:xfrm>
          <a:prstGeom prst="rect">
            <a:avLst/>
          </a:prstGeom>
          <a:noFill/>
        </p:spPr>
        <p:txBody>
          <a:bodyPr wrap="square" rtlCol="0">
            <a:spAutoFit/>
          </a:bodyPr>
          <a:lstStyle/>
          <a:p>
            <a:r>
              <a:rPr lang="en-US" sz="4400" b="1" dirty="0">
                <a:solidFill>
                  <a:schemeClr val="bg1"/>
                </a:solidFill>
                <a:latin typeface="Segoe UI" panose="020B0502040204020203" pitchFamily="34" charset="0"/>
                <a:cs typeface="Segoe UI" panose="020B0502040204020203" pitchFamily="34" charset="0"/>
              </a:rPr>
              <a:t>Key Insights</a:t>
            </a:r>
            <a:br>
              <a:rPr lang="en-US" sz="4400" dirty="0">
                <a:solidFill>
                  <a:schemeClr val="bg1"/>
                </a:solidFill>
                <a:latin typeface="Segoe UI" panose="020B0502040204020203" pitchFamily="34" charset="0"/>
                <a:cs typeface="Segoe UI" panose="020B0502040204020203" pitchFamily="34" charset="0"/>
              </a:rPr>
            </a:br>
            <a:r>
              <a:rPr lang="en-US" sz="4400" b="1" dirty="0">
                <a:solidFill>
                  <a:schemeClr val="bg1"/>
                </a:solidFill>
                <a:latin typeface="Segoe UI" panose="020B0502040204020203" pitchFamily="34" charset="0"/>
                <a:cs typeface="Segoe UI" panose="020B0502040204020203" pitchFamily="34" charset="0"/>
              </a:rPr>
              <a:t>Top / Bottom Analysis Contd.</a:t>
            </a:r>
            <a:endParaRPr lang="en-US" sz="4400" dirty="0"/>
          </a:p>
        </p:txBody>
      </p:sp>
    </p:spTree>
    <p:extLst>
      <p:ext uri="{BB962C8B-B14F-4D97-AF65-F5344CB8AC3E}">
        <p14:creationId xmlns:p14="http://schemas.microsoft.com/office/powerpoint/2010/main" val="3715854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E63BB1-B7CF-2FF5-5709-1BDA111D49F0}"/>
              </a:ext>
            </a:extLst>
          </p:cNvPr>
          <p:cNvSpPr txBox="1"/>
          <p:nvPr/>
        </p:nvSpPr>
        <p:spPr>
          <a:xfrm>
            <a:off x="349955" y="361245"/>
            <a:ext cx="9572978" cy="1754326"/>
          </a:xfrm>
          <a:prstGeom prst="rect">
            <a:avLst/>
          </a:prstGeom>
          <a:noFill/>
        </p:spPr>
        <p:txBody>
          <a:bodyPr wrap="square" rtlCol="0">
            <a:spAutoFit/>
          </a:bodyPr>
          <a:lstStyle/>
          <a:p>
            <a:r>
              <a:rPr lang="en-US" sz="3200" b="1" dirty="0">
                <a:solidFill>
                  <a:schemeClr val="bg1"/>
                </a:solidFill>
                <a:latin typeface="Segoe UI" panose="020B0502040204020203" pitchFamily="34" charset="0"/>
                <a:cs typeface="Segoe UI" panose="020B0502040204020203" pitchFamily="34" charset="0"/>
              </a:rPr>
              <a:t>Key Insights</a:t>
            </a:r>
            <a:endParaRPr lang="en-US" sz="3200" dirty="0">
              <a:solidFill>
                <a:schemeClr val="bg1"/>
              </a:solidFill>
              <a:latin typeface="Segoe UI" panose="020B0502040204020203" pitchFamily="34" charset="0"/>
              <a:cs typeface="Segoe UI" panose="020B0502040204020203" pitchFamily="34" charset="0"/>
            </a:endParaRPr>
          </a:p>
          <a:p>
            <a:r>
              <a:rPr lang="en-US" sz="3200" b="1" dirty="0">
                <a:solidFill>
                  <a:schemeClr val="bg1"/>
                </a:solidFill>
                <a:latin typeface="Segoe UI" panose="020B0502040204020203" pitchFamily="34" charset="0"/>
                <a:cs typeface="Segoe UI" panose="020B0502040204020203" pitchFamily="34" charset="0"/>
              </a:rPr>
              <a:t>Customer </a:t>
            </a:r>
            <a:r>
              <a:rPr lang="en-US" sz="4000" b="1" dirty="0">
                <a:solidFill>
                  <a:schemeClr val="bg1"/>
                </a:solidFill>
                <a:latin typeface="Segoe UI" panose="020B0502040204020203" pitchFamily="34" charset="0"/>
                <a:cs typeface="Segoe UI" panose="020B0502040204020203" pitchFamily="34" charset="0"/>
              </a:rPr>
              <a:t>Analysis</a:t>
            </a:r>
            <a:endParaRPr lang="en-US" sz="4000" dirty="0">
              <a:solidFill>
                <a:schemeClr val="bg1"/>
              </a:solidFill>
              <a:latin typeface="Segoe UI" panose="020B0502040204020203" pitchFamily="34" charset="0"/>
              <a:cs typeface="Segoe UI" panose="020B0502040204020203" pitchFamily="34" charset="0"/>
            </a:endParaRPr>
          </a:p>
          <a:p>
            <a:br>
              <a:rPr lang="en-US" dirty="0">
                <a:solidFill>
                  <a:schemeClr val="bg1"/>
                </a:solidFill>
              </a:rPr>
            </a:br>
            <a:endParaRPr lang="en-US" dirty="0">
              <a:solidFill>
                <a:schemeClr val="bg1"/>
              </a:solidFill>
            </a:endParaRPr>
          </a:p>
        </p:txBody>
      </p:sp>
      <p:sp>
        <p:nvSpPr>
          <p:cNvPr id="5" name="TextBox 4">
            <a:extLst>
              <a:ext uri="{FF2B5EF4-FFF2-40B4-BE49-F238E27FC236}">
                <a16:creationId xmlns:a16="http://schemas.microsoft.com/office/drawing/2014/main" id="{C445CB27-34E2-EFCA-0361-F9B2ED379F6B}"/>
              </a:ext>
            </a:extLst>
          </p:cNvPr>
          <p:cNvSpPr txBox="1"/>
          <p:nvPr/>
        </p:nvSpPr>
        <p:spPr>
          <a:xfrm>
            <a:off x="174977" y="2115571"/>
            <a:ext cx="11842045" cy="3970318"/>
          </a:xfrm>
          <a:prstGeom prst="rect">
            <a:avLst/>
          </a:prstGeom>
          <a:noFill/>
        </p:spPr>
        <p:txBody>
          <a:bodyPr wrap="square" rtlCol="0">
            <a:spAutoFit/>
          </a:bodyPr>
          <a:lstStyle/>
          <a:p>
            <a:r>
              <a:rPr lang="en-US" sz="2000" i="1" u="sng" dirty="0">
                <a:solidFill>
                  <a:schemeClr val="bg1"/>
                </a:solidFill>
                <a:latin typeface="Segoe UI" panose="020B0502040204020203" pitchFamily="34" charset="0"/>
                <a:cs typeface="Segoe UI" panose="020B0502040204020203" pitchFamily="34" charset="0"/>
              </a:rPr>
              <a:t>1. High-Engagement Segments</a:t>
            </a:r>
            <a:r>
              <a:rPr lang="en-US" sz="2000" i="1" dirty="0">
                <a:solidFill>
                  <a:schemeClr val="bg1"/>
                </a:solidFill>
                <a:latin typeface="Segoe UI" panose="020B0502040204020203" pitchFamily="34" charset="0"/>
                <a:cs typeface="Segoe UI" panose="020B0502040204020203" pitchFamily="34" charset="0"/>
              </a:rPr>
              <a:t> </a:t>
            </a:r>
          </a:p>
          <a:p>
            <a:r>
              <a:rPr lang="en-US" sz="2000" b="1" dirty="0">
                <a:solidFill>
                  <a:schemeClr val="bg1"/>
                </a:solidFill>
                <a:latin typeface="Segoe UI" panose="020B0502040204020203" pitchFamily="34" charset="0"/>
                <a:cs typeface="Segoe UI" panose="020B0502040204020203" pitchFamily="34" charset="0"/>
              </a:rPr>
              <a:t>Top Customer Segment:</a:t>
            </a:r>
            <a:r>
              <a:rPr lang="en-US" sz="2000" dirty="0">
                <a:solidFill>
                  <a:schemeClr val="bg1"/>
                </a:solidFill>
                <a:latin typeface="Segoe UI" panose="020B0502040204020203" pitchFamily="34" charset="0"/>
                <a:cs typeface="Segoe UI" panose="020B0502040204020203" pitchFamily="34" charset="0"/>
              </a:rPr>
              <a:t> Preferred Customers yield the highest average revenue ($20.3M).</a:t>
            </a:r>
          </a:p>
          <a:p>
            <a:pPr fontAlgn="base"/>
            <a:br>
              <a:rPr lang="en-US" sz="2000" dirty="0">
                <a:solidFill>
                  <a:schemeClr val="bg1"/>
                </a:solidFill>
                <a:latin typeface="Segoe UI" panose="020B0502040204020203" pitchFamily="34" charset="0"/>
                <a:cs typeface="Segoe UI" panose="020B0502040204020203" pitchFamily="34" charset="0"/>
              </a:rPr>
            </a:br>
            <a:br>
              <a:rPr lang="en-US" sz="2000" dirty="0">
                <a:solidFill>
                  <a:schemeClr val="bg1"/>
                </a:solidFill>
                <a:latin typeface="Segoe UI" panose="020B0502040204020203" pitchFamily="34" charset="0"/>
                <a:cs typeface="Segoe UI" panose="020B0502040204020203" pitchFamily="34" charset="0"/>
              </a:rPr>
            </a:br>
            <a:endParaRPr lang="en-US" sz="2000" b="1" dirty="0">
              <a:solidFill>
                <a:schemeClr val="bg1"/>
              </a:solidFill>
              <a:latin typeface="Segoe UI" panose="020B0502040204020203" pitchFamily="34" charset="0"/>
              <a:cs typeface="Segoe UI" panose="020B0502040204020203" pitchFamily="34" charset="0"/>
            </a:endParaRPr>
          </a:p>
          <a:p>
            <a:r>
              <a:rPr lang="en-US" sz="2000" i="1" dirty="0">
                <a:solidFill>
                  <a:schemeClr val="bg1"/>
                </a:solidFill>
                <a:latin typeface="Segoe UI" panose="020B0502040204020203" pitchFamily="34" charset="0"/>
                <a:cs typeface="Segoe UI" panose="020B0502040204020203" pitchFamily="34" charset="0"/>
              </a:rPr>
              <a:t>2.</a:t>
            </a:r>
            <a:r>
              <a:rPr lang="en-US" sz="2000" i="1" u="sng" dirty="0">
                <a:solidFill>
                  <a:schemeClr val="bg1"/>
                </a:solidFill>
                <a:latin typeface="Segoe UI" panose="020B0502040204020203" pitchFamily="34" charset="0"/>
                <a:cs typeface="Segoe UI" panose="020B0502040204020203" pitchFamily="34" charset="0"/>
              </a:rPr>
              <a:t> Low Engagement Segments:</a:t>
            </a:r>
            <a:r>
              <a:rPr lang="en-US" sz="2000" i="1" dirty="0">
                <a:solidFill>
                  <a:schemeClr val="bg1"/>
                </a:solidFill>
                <a:latin typeface="Segoe UI" panose="020B0502040204020203" pitchFamily="34" charset="0"/>
                <a:cs typeface="Segoe UI" panose="020B0502040204020203" pitchFamily="34" charset="0"/>
              </a:rPr>
              <a:t> </a:t>
            </a:r>
            <a:endParaRPr lang="en-US" sz="2000" dirty="0">
              <a:solidFill>
                <a:schemeClr val="bg1"/>
              </a:solidFill>
              <a:latin typeface="Segoe UI" panose="020B0502040204020203" pitchFamily="34" charset="0"/>
              <a:cs typeface="Segoe UI" panose="020B0502040204020203" pitchFamily="34" charset="0"/>
            </a:endParaRPr>
          </a:p>
          <a:p>
            <a:pPr fontAlgn="base"/>
            <a:br>
              <a:rPr lang="en-US" sz="2000" dirty="0">
                <a:solidFill>
                  <a:schemeClr val="bg1"/>
                </a:solidFill>
                <a:latin typeface="Segoe UI" panose="020B0502040204020203" pitchFamily="34" charset="0"/>
                <a:cs typeface="Segoe UI" panose="020B0502040204020203" pitchFamily="34" charset="0"/>
              </a:rPr>
            </a:br>
            <a:r>
              <a:rPr lang="en-US" sz="2000" dirty="0">
                <a:solidFill>
                  <a:schemeClr val="bg1"/>
                </a:solidFill>
                <a:latin typeface="Segoe UI" panose="020B0502040204020203" pitchFamily="34" charset="0"/>
                <a:cs typeface="Segoe UI" panose="020B0502040204020203" pitchFamily="34" charset="0"/>
              </a:rPr>
              <a:t>In the customer type, frequent buyers had the least revenue of the top performers, indicating that they were likely buying cheaper-priced drugs.</a:t>
            </a:r>
            <a:br>
              <a:rPr lang="en-US" dirty="0"/>
            </a:br>
            <a:br>
              <a:rPr lang="en-US" dirty="0"/>
            </a:br>
            <a:endParaRPr lang="en-US" b="1" dirty="0"/>
          </a:p>
          <a:p>
            <a:pPr algn="just"/>
            <a:br>
              <a:rPr lang="en-US" dirty="0"/>
            </a:br>
            <a:endParaRPr lang="en-US" dirty="0"/>
          </a:p>
        </p:txBody>
      </p:sp>
    </p:spTree>
    <p:extLst>
      <p:ext uri="{BB962C8B-B14F-4D97-AF65-F5344CB8AC3E}">
        <p14:creationId xmlns:p14="http://schemas.microsoft.com/office/powerpoint/2010/main" val="3512079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1501A84-7D3D-3911-1E7E-3C58ED03BF2F}"/>
              </a:ext>
            </a:extLst>
          </p:cNvPr>
          <p:cNvSpPr txBox="1"/>
          <p:nvPr/>
        </p:nvSpPr>
        <p:spPr>
          <a:xfrm>
            <a:off x="164468" y="137583"/>
            <a:ext cx="12404931" cy="2431435"/>
          </a:xfrm>
          <a:prstGeom prst="rect">
            <a:avLst/>
          </a:prstGeom>
          <a:noFill/>
        </p:spPr>
        <p:txBody>
          <a:bodyPr wrap="square" rtlCol="0">
            <a:spAutoFit/>
          </a:bodyPr>
          <a:lstStyle/>
          <a:p>
            <a:r>
              <a:rPr lang="en-US" sz="4000" b="1" dirty="0">
                <a:solidFill>
                  <a:schemeClr val="bg1"/>
                </a:solidFill>
                <a:latin typeface="Segoe UI" panose="020B0502040204020203" pitchFamily="34" charset="0"/>
                <a:cs typeface="Segoe UI" panose="020B0502040204020203" pitchFamily="34" charset="0"/>
              </a:rPr>
              <a:t>Key Insights</a:t>
            </a:r>
            <a:endParaRPr lang="en-US" sz="4000" dirty="0">
              <a:solidFill>
                <a:schemeClr val="bg1"/>
              </a:solidFill>
              <a:latin typeface="Segoe UI" panose="020B0502040204020203" pitchFamily="34" charset="0"/>
              <a:cs typeface="Segoe UI" panose="020B0502040204020203" pitchFamily="34" charset="0"/>
            </a:endParaRPr>
          </a:p>
          <a:p>
            <a:r>
              <a:rPr lang="en-US" sz="4000" b="1" dirty="0">
                <a:solidFill>
                  <a:schemeClr val="bg1"/>
                </a:solidFill>
                <a:latin typeface="Segoe UI" panose="020B0502040204020203" pitchFamily="34" charset="0"/>
                <a:cs typeface="Segoe UI" panose="020B0502040204020203" pitchFamily="34" charset="0"/>
              </a:rPr>
              <a:t>Customer Analysis </a:t>
            </a:r>
            <a:r>
              <a:rPr lang="en-US" sz="4000" b="1" dirty="0" err="1">
                <a:solidFill>
                  <a:schemeClr val="bg1"/>
                </a:solidFill>
                <a:latin typeface="Segoe UI" panose="020B0502040204020203" pitchFamily="34" charset="0"/>
                <a:cs typeface="Segoe UI" panose="020B0502040204020203" pitchFamily="34" charset="0"/>
              </a:rPr>
              <a:t>Contd</a:t>
            </a:r>
            <a:r>
              <a:rPr lang="en-US" sz="4000" b="1" dirty="0">
                <a:solidFill>
                  <a:schemeClr val="bg1"/>
                </a:solidFill>
                <a:latin typeface="Segoe UI" panose="020B0502040204020203" pitchFamily="34" charset="0"/>
                <a:cs typeface="Segoe UI" panose="020B0502040204020203" pitchFamily="34" charset="0"/>
              </a:rPr>
              <a:t>…</a:t>
            </a:r>
            <a:endParaRPr lang="en-US" sz="4000" dirty="0">
              <a:solidFill>
                <a:schemeClr val="bg1"/>
              </a:solidFill>
              <a:latin typeface="Segoe UI" panose="020B0502040204020203" pitchFamily="34" charset="0"/>
              <a:cs typeface="Segoe UI" panose="020B0502040204020203" pitchFamily="34" charset="0"/>
            </a:endParaRPr>
          </a:p>
          <a:p>
            <a:br>
              <a:rPr lang="en-US" sz="3600" dirty="0">
                <a:solidFill>
                  <a:schemeClr val="bg1"/>
                </a:solidFill>
                <a:latin typeface="Segoe UI" panose="020B0502040204020203" pitchFamily="34" charset="0"/>
                <a:cs typeface="Segoe UI" panose="020B0502040204020203" pitchFamily="34" charset="0"/>
              </a:rPr>
            </a:br>
            <a:endParaRPr lang="en-US" sz="3600" dirty="0">
              <a:solidFill>
                <a:schemeClr val="bg1"/>
              </a:solidFill>
              <a:latin typeface="Segoe UI" panose="020B0502040204020203" pitchFamily="34" charset="0"/>
              <a:cs typeface="Segoe UI" panose="020B0502040204020203" pitchFamily="34" charset="0"/>
            </a:endParaRPr>
          </a:p>
        </p:txBody>
      </p:sp>
      <p:sp>
        <p:nvSpPr>
          <p:cNvPr id="5" name="TextBox 4">
            <a:extLst>
              <a:ext uri="{FF2B5EF4-FFF2-40B4-BE49-F238E27FC236}">
                <a16:creationId xmlns:a16="http://schemas.microsoft.com/office/drawing/2014/main" id="{DB893172-324A-FD30-1EEE-96E4B9F861E3}"/>
              </a:ext>
            </a:extLst>
          </p:cNvPr>
          <p:cNvSpPr txBox="1"/>
          <p:nvPr/>
        </p:nvSpPr>
        <p:spPr>
          <a:xfrm>
            <a:off x="304800" y="1658101"/>
            <a:ext cx="11800114" cy="3754874"/>
          </a:xfrm>
          <a:prstGeom prst="rect">
            <a:avLst/>
          </a:prstGeom>
          <a:noFill/>
        </p:spPr>
        <p:txBody>
          <a:bodyPr wrap="square" rtlCol="0">
            <a:spAutoFit/>
          </a:bodyPr>
          <a:lstStyle/>
          <a:p>
            <a:pPr algn="just"/>
            <a:br>
              <a:rPr lang="en-US" sz="2000" dirty="0">
                <a:solidFill>
                  <a:schemeClr val="bg1"/>
                </a:solidFill>
                <a:latin typeface="Segoe UI" panose="020B0502040204020203" pitchFamily="34" charset="0"/>
                <a:cs typeface="Segoe UI" panose="020B0502040204020203" pitchFamily="34" charset="0"/>
              </a:rPr>
            </a:br>
            <a:r>
              <a:rPr lang="en-US" sz="2000" i="1" dirty="0">
                <a:solidFill>
                  <a:schemeClr val="bg1"/>
                </a:solidFill>
                <a:latin typeface="Segoe UI" panose="020B0502040204020203" pitchFamily="34" charset="0"/>
                <a:cs typeface="Segoe UI" panose="020B0502040204020203" pitchFamily="34" charset="0"/>
              </a:rPr>
              <a:t>3.</a:t>
            </a:r>
            <a:r>
              <a:rPr lang="en-US" sz="2000" i="1" u="sng" dirty="0">
                <a:solidFill>
                  <a:schemeClr val="bg1"/>
                </a:solidFill>
                <a:latin typeface="Segoe UI" panose="020B0502040204020203" pitchFamily="34" charset="0"/>
                <a:cs typeface="Segoe UI" panose="020B0502040204020203" pitchFamily="34" charset="0"/>
              </a:rPr>
              <a:t> Demography: Age &amp; Gender Trends </a:t>
            </a:r>
            <a:endParaRPr lang="en-US" sz="2000" dirty="0">
              <a:solidFill>
                <a:schemeClr val="bg1"/>
              </a:solidFill>
              <a:latin typeface="Segoe UI" panose="020B0502040204020203" pitchFamily="34" charset="0"/>
              <a:cs typeface="Segoe UI" panose="020B0502040204020203" pitchFamily="34" charset="0"/>
            </a:endParaRPr>
          </a:p>
          <a:p>
            <a:pPr algn="just" fontAlgn="base"/>
            <a:br>
              <a:rPr lang="en-US" sz="2000" dirty="0">
                <a:solidFill>
                  <a:schemeClr val="bg1"/>
                </a:solidFill>
                <a:latin typeface="Segoe UI" panose="020B0502040204020203" pitchFamily="34" charset="0"/>
                <a:cs typeface="Segoe UI" panose="020B0502040204020203" pitchFamily="34" charset="0"/>
              </a:rPr>
            </a:br>
            <a:r>
              <a:rPr lang="en-US" sz="2000" dirty="0">
                <a:solidFill>
                  <a:schemeClr val="bg1"/>
                </a:solidFill>
                <a:latin typeface="Segoe UI" panose="020B0502040204020203" pitchFamily="34" charset="0"/>
                <a:cs typeface="Segoe UI" panose="020B0502040204020203" pitchFamily="34" charset="0"/>
              </a:rPr>
              <a:t>Purchases were concentrated among certain age brackets, with notable gender-based preferences in drug types. Elderly and senior customers are high-value groups in terms of both number and revenue.</a:t>
            </a:r>
          </a:p>
          <a:p>
            <a:pPr algn="just" fontAlgn="base"/>
            <a:r>
              <a:rPr lang="en-US" sz="2000" dirty="0">
                <a:solidFill>
                  <a:schemeClr val="bg1"/>
                </a:solidFill>
                <a:latin typeface="Segoe UI" panose="020B0502040204020203" pitchFamily="34" charset="0"/>
                <a:cs typeface="Segoe UI" panose="020B0502040204020203" pitchFamily="34" charset="0"/>
              </a:rPr>
              <a:t>Male customers contribute nearly half of the total revenue.</a:t>
            </a:r>
            <a:br>
              <a:rPr lang="en-US" sz="2000" dirty="0">
                <a:solidFill>
                  <a:schemeClr val="bg1"/>
                </a:solidFill>
                <a:latin typeface="Segoe UI" panose="020B0502040204020203" pitchFamily="34" charset="0"/>
                <a:cs typeface="Segoe UI" panose="020B0502040204020203" pitchFamily="34" charset="0"/>
              </a:rPr>
            </a:br>
            <a:br>
              <a:rPr lang="en-US" sz="2000" dirty="0">
                <a:solidFill>
                  <a:schemeClr val="bg1"/>
                </a:solidFill>
                <a:latin typeface="Segoe UI" panose="020B0502040204020203" pitchFamily="34" charset="0"/>
                <a:cs typeface="Segoe UI" panose="020B0502040204020203" pitchFamily="34" charset="0"/>
              </a:rPr>
            </a:br>
            <a:endParaRPr lang="en-US" sz="2000" b="1" dirty="0">
              <a:solidFill>
                <a:schemeClr val="bg1"/>
              </a:solidFill>
              <a:latin typeface="Segoe UI" panose="020B0502040204020203" pitchFamily="34" charset="0"/>
              <a:cs typeface="Segoe UI" panose="020B0502040204020203" pitchFamily="34" charset="0"/>
            </a:endParaRPr>
          </a:p>
          <a:p>
            <a:pPr algn="just"/>
            <a:r>
              <a:rPr lang="en-US" sz="2000" i="1" dirty="0">
                <a:solidFill>
                  <a:schemeClr val="bg1"/>
                </a:solidFill>
                <a:latin typeface="Segoe UI" panose="020B0502040204020203" pitchFamily="34" charset="0"/>
                <a:cs typeface="Segoe UI" panose="020B0502040204020203" pitchFamily="34" charset="0"/>
              </a:rPr>
              <a:t>4.</a:t>
            </a:r>
            <a:r>
              <a:rPr lang="en-US" sz="2000" i="1" u="sng" dirty="0">
                <a:solidFill>
                  <a:schemeClr val="bg1"/>
                </a:solidFill>
                <a:latin typeface="Segoe UI" panose="020B0502040204020203" pitchFamily="34" charset="0"/>
                <a:cs typeface="Segoe UI" panose="020B0502040204020203" pitchFamily="34" charset="0"/>
              </a:rPr>
              <a:t> Demography: Buyer Types</a:t>
            </a:r>
          </a:p>
          <a:p>
            <a:pPr algn="just"/>
            <a:r>
              <a:rPr lang="en-US" sz="2000" dirty="0">
                <a:solidFill>
                  <a:schemeClr val="bg1"/>
                </a:solidFill>
                <a:latin typeface="Segoe UI" panose="020B0502040204020203" pitchFamily="34" charset="0"/>
                <a:cs typeface="Segoe UI" panose="020B0502040204020203" pitchFamily="34" charset="0"/>
              </a:rPr>
              <a:t>Equal split between Users and Sellers (50% each). Pharmacies emerged as the most profitable buyer type, followed by hospitals</a:t>
            </a:r>
            <a:endParaRPr lang="en-US" sz="2000" b="1" dirty="0">
              <a:solidFill>
                <a:schemeClr val="bg1"/>
              </a:solidFill>
              <a:latin typeface="Segoe UI" panose="020B0502040204020203" pitchFamily="34" charset="0"/>
              <a:cs typeface="Segoe UI" panose="020B0502040204020203" pitchFamily="34" charset="0"/>
            </a:endParaRPr>
          </a:p>
          <a:p>
            <a:endParaRPr lang="en-US" dirty="0"/>
          </a:p>
        </p:txBody>
      </p:sp>
      <p:sp>
        <p:nvSpPr>
          <p:cNvPr id="2" name="Rectangle 1">
            <a:extLst>
              <a:ext uri="{FF2B5EF4-FFF2-40B4-BE49-F238E27FC236}">
                <a16:creationId xmlns:a16="http://schemas.microsoft.com/office/drawing/2014/main" id="{06E3F04F-C0B0-51CB-B674-49123B7F8162}"/>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006B6740-FF55-0C96-BE15-B1ABE0247ADF}"/>
              </a:ext>
            </a:extLst>
          </p:cNvPr>
          <p:cNvSpPr>
            <a:spLocks noChangeArrowheads="1"/>
          </p:cNvSpPr>
          <p:nvPr/>
        </p:nvSpPr>
        <p:spPr bwMode="auto">
          <a:xfrm>
            <a:off x="304800" y="-183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24989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2EFF6D-E7AA-DCCF-90C7-A7E326CB3F57}"/>
              </a:ext>
            </a:extLst>
          </p:cNvPr>
          <p:cNvSpPr txBox="1"/>
          <p:nvPr/>
        </p:nvSpPr>
        <p:spPr>
          <a:xfrm>
            <a:off x="430740" y="2033964"/>
            <a:ext cx="11591927" cy="3631763"/>
          </a:xfrm>
          <a:prstGeom prst="rect">
            <a:avLst/>
          </a:prstGeom>
          <a:noFill/>
        </p:spPr>
        <p:txBody>
          <a:bodyPr wrap="square">
            <a:spAutoFit/>
          </a:bodyPr>
          <a:lstStyle/>
          <a:p>
            <a:pPr rtl="0">
              <a:spcBef>
                <a:spcPts val="1200"/>
              </a:spcBef>
              <a:buNone/>
            </a:pPr>
            <a:r>
              <a:rPr lang="en-US" sz="2000" b="0" i="1" u="sng" dirty="0">
                <a:solidFill>
                  <a:schemeClr val="bg1"/>
                </a:solidFill>
                <a:effectLst/>
                <a:latin typeface="Segoe UI" panose="020B0502040204020203" pitchFamily="34" charset="0"/>
                <a:cs typeface="Segoe UI" panose="020B0502040204020203" pitchFamily="34" charset="0"/>
              </a:rPr>
              <a:t>Countries: Top Markets</a:t>
            </a:r>
            <a:endParaRPr lang="en-US" sz="2000" b="0" dirty="0">
              <a:solidFill>
                <a:schemeClr val="bg1"/>
              </a:solidFill>
              <a:effectLst/>
              <a:latin typeface="Segoe UI" panose="020B0502040204020203" pitchFamily="34" charset="0"/>
              <a:cs typeface="Segoe UI" panose="020B0502040204020203" pitchFamily="34" charset="0"/>
            </a:endParaRPr>
          </a:p>
          <a:p>
            <a:pPr marL="25" rtl="0" fontAlgn="base">
              <a:spcBef>
                <a:spcPts val="1200"/>
              </a:spcBef>
            </a:pPr>
            <a:r>
              <a:rPr lang="en-US" sz="2000" b="0" i="0" u="none" strike="noStrike" dirty="0">
                <a:solidFill>
                  <a:schemeClr val="bg1"/>
                </a:solidFill>
                <a:effectLst/>
                <a:latin typeface="Segoe UI" panose="020B0502040204020203" pitchFamily="34" charset="0"/>
                <a:cs typeface="Segoe UI" panose="020B0502040204020203" pitchFamily="34" charset="0"/>
              </a:rPr>
              <a:t>Two countries, Canada and Australia, are identified as the two top-performing countries contributing the largest to sales</a:t>
            </a:r>
            <a:r>
              <a:rPr lang="en-US" sz="2000" dirty="0">
                <a:solidFill>
                  <a:schemeClr val="bg1"/>
                </a:solidFill>
                <a:latin typeface="Segoe UI" panose="020B0502040204020203" pitchFamily="34" charset="0"/>
                <a:cs typeface="Segoe UI" panose="020B0502040204020203" pitchFamily="34" charset="0"/>
              </a:rPr>
              <a:t>. </a:t>
            </a:r>
            <a:r>
              <a:rPr lang="en-US" sz="2000" b="0" i="0" u="none" strike="noStrike" dirty="0">
                <a:solidFill>
                  <a:schemeClr val="bg1"/>
                </a:solidFill>
                <a:effectLst/>
                <a:latin typeface="Segoe UI" panose="020B0502040204020203" pitchFamily="34" charset="0"/>
                <a:cs typeface="Segoe UI" panose="020B0502040204020203" pitchFamily="34" charset="0"/>
              </a:rPr>
              <a:t> Other mapped insights revealed untapped regions.</a:t>
            </a:r>
            <a:br>
              <a:rPr lang="en-US" sz="2000" b="0" i="0" u="none" strike="noStrike" dirty="0">
                <a:solidFill>
                  <a:schemeClr val="bg1"/>
                </a:solidFill>
                <a:effectLst/>
                <a:latin typeface="Segoe UI" panose="020B0502040204020203" pitchFamily="34" charset="0"/>
                <a:cs typeface="Segoe UI" panose="020B0502040204020203" pitchFamily="34" charset="0"/>
              </a:rPr>
            </a:br>
            <a:br>
              <a:rPr lang="en-US" sz="2000" b="0" i="0" u="none" strike="noStrike" dirty="0">
                <a:solidFill>
                  <a:schemeClr val="bg1"/>
                </a:solidFill>
                <a:effectLst/>
                <a:latin typeface="Segoe UI" panose="020B0502040204020203" pitchFamily="34" charset="0"/>
                <a:cs typeface="Segoe UI" panose="020B0502040204020203" pitchFamily="34" charset="0"/>
              </a:rPr>
            </a:br>
            <a:endParaRPr lang="en-US" sz="2000" b="1" i="0" u="none" strike="noStrike" dirty="0">
              <a:solidFill>
                <a:schemeClr val="bg1"/>
              </a:solidFill>
              <a:effectLst/>
              <a:latin typeface="Segoe UI" panose="020B0502040204020203" pitchFamily="34" charset="0"/>
              <a:cs typeface="Segoe UI" panose="020B0502040204020203" pitchFamily="34" charset="0"/>
            </a:endParaRPr>
          </a:p>
          <a:p>
            <a:pPr rtl="0">
              <a:buNone/>
            </a:pPr>
            <a:r>
              <a:rPr lang="en-US" sz="2000" b="0" i="1" u="sng" dirty="0">
                <a:solidFill>
                  <a:schemeClr val="bg1"/>
                </a:solidFill>
                <a:effectLst/>
                <a:latin typeface="Segoe UI" panose="020B0502040204020203" pitchFamily="34" charset="0"/>
                <a:cs typeface="Segoe UI" panose="020B0502040204020203" pitchFamily="34" charset="0"/>
              </a:rPr>
              <a:t>Countries: Regional Gaps</a:t>
            </a:r>
            <a:endParaRPr lang="en-US" sz="2000" b="0" dirty="0">
              <a:solidFill>
                <a:schemeClr val="bg1"/>
              </a:solidFill>
              <a:effectLst/>
              <a:latin typeface="Segoe UI" panose="020B0502040204020203" pitchFamily="34" charset="0"/>
              <a:cs typeface="Segoe UI" panose="020B0502040204020203" pitchFamily="34" charset="0"/>
            </a:endParaRPr>
          </a:p>
          <a:p>
            <a:pPr>
              <a:buNone/>
            </a:pPr>
            <a:br>
              <a:rPr lang="en-US" sz="2000" b="0" dirty="0">
                <a:solidFill>
                  <a:schemeClr val="bg1"/>
                </a:solidFill>
                <a:effectLst/>
                <a:latin typeface="Segoe UI" panose="020B0502040204020203" pitchFamily="34" charset="0"/>
                <a:cs typeface="Segoe UI" panose="020B0502040204020203" pitchFamily="34" charset="0"/>
              </a:rPr>
            </a:br>
            <a:r>
              <a:rPr lang="en-US" sz="2000" b="0" dirty="0">
                <a:solidFill>
                  <a:schemeClr val="bg1"/>
                </a:solidFill>
                <a:effectLst/>
                <a:latin typeface="Segoe UI" panose="020B0502040204020203" pitchFamily="34" charset="0"/>
                <a:cs typeface="Segoe UI" panose="020B0502040204020203" pitchFamily="34" charset="0"/>
              </a:rPr>
              <a:t>The </a:t>
            </a:r>
            <a:r>
              <a:rPr lang="en-US" sz="2000" b="0" i="0" u="none" strike="noStrike" dirty="0">
                <a:solidFill>
                  <a:schemeClr val="bg1"/>
                </a:solidFill>
                <a:effectLst/>
                <a:latin typeface="Segoe UI" panose="020B0502040204020203" pitchFamily="34" charset="0"/>
                <a:cs typeface="Segoe UI" panose="020B0502040204020203" pitchFamily="34" charset="0"/>
              </a:rPr>
              <a:t>United States,</a:t>
            </a:r>
            <a:r>
              <a:rPr lang="en-US" sz="2000" dirty="0">
                <a:solidFill>
                  <a:schemeClr val="bg1"/>
                </a:solidFill>
                <a:latin typeface="Segoe UI" panose="020B0502040204020203" pitchFamily="34" charset="0"/>
                <a:cs typeface="Segoe UI" panose="020B0502040204020203" pitchFamily="34" charset="0"/>
              </a:rPr>
              <a:t> including North America, </a:t>
            </a:r>
            <a:r>
              <a:rPr lang="en-US" sz="2000" b="0" i="0" u="none" strike="noStrike" dirty="0">
                <a:solidFill>
                  <a:schemeClr val="bg1"/>
                </a:solidFill>
                <a:effectLst/>
                <a:latin typeface="Segoe UI" panose="020B0502040204020203" pitchFamily="34" charset="0"/>
                <a:cs typeface="Segoe UI" panose="020B0502040204020203" pitchFamily="34" charset="0"/>
              </a:rPr>
              <a:t> and European countries such as France and the United Kingdom, performed the lowest by revenue contribution across the different customer segments and their purchasing </a:t>
            </a:r>
            <a:r>
              <a:rPr lang="en-US" sz="2000" b="0" i="0" u="none" strike="noStrike" dirty="0" err="1">
                <a:solidFill>
                  <a:schemeClr val="bg1"/>
                </a:solidFill>
                <a:effectLst/>
                <a:latin typeface="Segoe UI" panose="020B0502040204020203" pitchFamily="34" charset="0"/>
                <a:cs typeface="Segoe UI" panose="020B0502040204020203" pitchFamily="34" charset="0"/>
              </a:rPr>
              <a:t>behaviour</a:t>
            </a:r>
            <a:r>
              <a:rPr lang="en-US" sz="2000" b="0" i="0" u="none" strike="noStrike" dirty="0">
                <a:solidFill>
                  <a:schemeClr val="bg1"/>
                </a:solidFill>
                <a:effectLst/>
                <a:latin typeface="Segoe UI" panose="020B0502040204020203" pitchFamily="34" charset="0"/>
                <a:cs typeface="Segoe UI" panose="020B0502040204020203" pitchFamily="34" charset="0"/>
              </a:rPr>
              <a:t>. These low-performing regions are flagged for further exploration and/or targeted campaigns.</a:t>
            </a:r>
            <a:endParaRPr lang="en-US" sz="2000" dirty="0">
              <a:solidFill>
                <a:schemeClr val="bg1"/>
              </a:solidFill>
              <a:latin typeface="Segoe UI" panose="020B0502040204020203" pitchFamily="34" charset="0"/>
              <a:cs typeface="Segoe UI" panose="020B0502040204020203" pitchFamily="34" charset="0"/>
            </a:endParaRPr>
          </a:p>
        </p:txBody>
      </p:sp>
      <p:sp>
        <p:nvSpPr>
          <p:cNvPr id="7" name="TextBox 6">
            <a:extLst>
              <a:ext uri="{FF2B5EF4-FFF2-40B4-BE49-F238E27FC236}">
                <a16:creationId xmlns:a16="http://schemas.microsoft.com/office/drawing/2014/main" id="{6B2807C5-7153-4DC6-F24D-E2346A2E5F22}"/>
              </a:ext>
            </a:extLst>
          </p:cNvPr>
          <p:cNvSpPr txBox="1"/>
          <p:nvPr/>
        </p:nvSpPr>
        <p:spPr>
          <a:xfrm>
            <a:off x="430740" y="353182"/>
            <a:ext cx="10369403" cy="1323439"/>
          </a:xfrm>
          <a:prstGeom prst="rect">
            <a:avLst/>
          </a:prstGeom>
          <a:noFill/>
        </p:spPr>
        <p:txBody>
          <a:bodyPr wrap="square" rtlCol="0">
            <a:spAutoFit/>
          </a:bodyPr>
          <a:lstStyle/>
          <a:p>
            <a:r>
              <a:rPr lang="en-US" sz="4000" b="1" dirty="0">
                <a:solidFill>
                  <a:schemeClr val="bg1"/>
                </a:solidFill>
                <a:latin typeface="Segoe UI" panose="020B0502040204020203" pitchFamily="34" charset="0"/>
                <a:cs typeface="Segoe UI" panose="020B0502040204020203" pitchFamily="34" charset="0"/>
              </a:rPr>
              <a:t>Key Insights</a:t>
            </a:r>
            <a:endParaRPr lang="en-US" sz="4000" dirty="0">
              <a:solidFill>
                <a:schemeClr val="bg1"/>
              </a:solidFill>
              <a:latin typeface="Segoe UI" panose="020B0502040204020203" pitchFamily="34" charset="0"/>
              <a:cs typeface="Segoe UI" panose="020B0502040204020203" pitchFamily="34" charset="0"/>
            </a:endParaRPr>
          </a:p>
          <a:p>
            <a:r>
              <a:rPr lang="en-US" sz="4000" b="1" dirty="0">
                <a:solidFill>
                  <a:schemeClr val="bg1"/>
                </a:solidFill>
                <a:latin typeface="Segoe UI" panose="020B0502040204020203" pitchFamily="34" charset="0"/>
                <a:cs typeface="Segoe UI" panose="020B0502040204020203" pitchFamily="34" charset="0"/>
              </a:rPr>
              <a:t>Customer Analysis </a:t>
            </a:r>
            <a:r>
              <a:rPr lang="en-US" sz="4000" b="1" dirty="0" err="1">
                <a:solidFill>
                  <a:schemeClr val="bg1"/>
                </a:solidFill>
                <a:latin typeface="Segoe UI" panose="020B0502040204020203" pitchFamily="34" charset="0"/>
                <a:cs typeface="Segoe UI" panose="020B0502040204020203" pitchFamily="34" charset="0"/>
              </a:rPr>
              <a:t>Contd</a:t>
            </a:r>
            <a:r>
              <a:rPr lang="en-US" sz="4000" b="1" dirty="0">
                <a:solidFill>
                  <a:schemeClr val="bg1"/>
                </a:solidFill>
                <a:latin typeface="Segoe UI" panose="020B0502040204020203" pitchFamily="34" charset="0"/>
                <a:cs typeface="Segoe UI" panose="020B0502040204020203" pitchFamily="34" charset="0"/>
              </a:rPr>
              <a:t>…</a:t>
            </a:r>
            <a:endParaRPr lang="en-US" sz="400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89426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F58602C-B030-E441-27F2-D97E0E5FA951}"/>
              </a:ext>
            </a:extLst>
          </p:cNvPr>
          <p:cNvSpPr>
            <a:spLocks noGrp="1"/>
          </p:cNvSpPr>
          <p:nvPr>
            <p:ph type="title"/>
          </p:nvPr>
        </p:nvSpPr>
        <p:spPr>
          <a:xfrm>
            <a:off x="329141" y="200976"/>
            <a:ext cx="9946006" cy="1450757"/>
          </a:xfrm>
        </p:spPr>
        <p:txBody>
          <a:bodyPr>
            <a:normAutofit/>
          </a:bodyPr>
          <a:lstStyle/>
          <a:p>
            <a:r>
              <a:rPr lang="en-US" sz="4400" b="1" dirty="0">
                <a:solidFill>
                  <a:schemeClr val="bg1"/>
                </a:solidFill>
                <a:latin typeface="Segoe UI" panose="020B0502040204020203" pitchFamily="34" charset="0"/>
                <a:cs typeface="Segoe UI" panose="020B0502040204020203" pitchFamily="34" charset="0"/>
              </a:rPr>
              <a:t>Recommendation</a:t>
            </a:r>
          </a:p>
        </p:txBody>
      </p:sp>
      <p:sp>
        <p:nvSpPr>
          <p:cNvPr id="6" name="TextBox 5">
            <a:extLst>
              <a:ext uri="{FF2B5EF4-FFF2-40B4-BE49-F238E27FC236}">
                <a16:creationId xmlns:a16="http://schemas.microsoft.com/office/drawing/2014/main" id="{254908A6-3251-785B-8AB1-BA2F4D654787}"/>
              </a:ext>
            </a:extLst>
          </p:cNvPr>
          <p:cNvSpPr txBox="1"/>
          <p:nvPr/>
        </p:nvSpPr>
        <p:spPr>
          <a:xfrm>
            <a:off x="329141" y="1891572"/>
            <a:ext cx="11615893" cy="4062651"/>
          </a:xfrm>
          <a:prstGeom prst="rect">
            <a:avLst/>
          </a:prstGeom>
          <a:noFill/>
        </p:spPr>
        <p:txBody>
          <a:bodyPr wrap="square" rtlCol="0">
            <a:spAutoFit/>
          </a:bodyPr>
          <a:lstStyle/>
          <a:p>
            <a:pPr algn="just" fontAlgn="base"/>
            <a:r>
              <a:rPr lang="en-US" sz="2000" b="1" i="1" u="sng" dirty="0">
                <a:solidFill>
                  <a:schemeClr val="bg1"/>
                </a:solidFill>
                <a:latin typeface="Segoe UI" panose="020B0502040204020203" pitchFamily="34" charset="0"/>
                <a:cs typeface="Segoe UI" panose="020B0502040204020203" pitchFamily="34" charset="0"/>
              </a:rPr>
              <a:t>Focused Production:</a:t>
            </a:r>
            <a:endParaRPr lang="en-US" sz="2000" b="1" i="1" dirty="0">
              <a:solidFill>
                <a:schemeClr val="bg1"/>
              </a:solidFill>
              <a:latin typeface="Segoe UI" panose="020B0502040204020203" pitchFamily="34" charset="0"/>
              <a:cs typeface="Segoe UI" panose="020B0502040204020203" pitchFamily="34" charset="0"/>
            </a:endParaRPr>
          </a:p>
          <a:p>
            <a:pPr algn="just" fontAlgn="base"/>
            <a:br>
              <a:rPr lang="en-US" sz="2000" dirty="0">
                <a:solidFill>
                  <a:schemeClr val="bg1"/>
                </a:solidFill>
                <a:latin typeface="Segoe UI" panose="020B0502040204020203" pitchFamily="34" charset="0"/>
                <a:cs typeface="Segoe UI" panose="020B0502040204020203" pitchFamily="34" charset="0"/>
              </a:rPr>
            </a:br>
            <a:r>
              <a:rPr lang="en-US" sz="2000" dirty="0" err="1">
                <a:solidFill>
                  <a:schemeClr val="bg1"/>
                </a:solidFill>
                <a:latin typeface="Segoe UI" panose="020B0502040204020203" pitchFamily="34" charset="0"/>
                <a:cs typeface="Segoe UI" panose="020B0502040204020203" pitchFamily="34" charset="0"/>
              </a:rPr>
              <a:t>Novamed</a:t>
            </a:r>
            <a:r>
              <a:rPr lang="en-US" sz="2000" dirty="0">
                <a:solidFill>
                  <a:schemeClr val="bg1"/>
                </a:solidFill>
                <a:latin typeface="Segoe UI" panose="020B0502040204020203" pitchFamily="34" charset="0"/>
                <a:cs typeface="Segoe UI" panose="020B0502040204020203" pitchFamily="34" charset="0"/>
              </a:rPr>
              <a:t> currently produces 39 drugs. Refine its current strategy to optimize the sales of higher-priced drugs with low COGS and high profits like Lisinopril, </a:t>
            </a:r>
            <a:r>
              <a:rPr lang="en-US" sz="2000" dirty="0" err="1">
                <a:solidFill>
                  <a:schemeClr val="bg1"/>
                </a:solidFill>
                <a:latin typeface="Segoe UI" panose="020B0502040204020203" pitchFamily="34" charset="0"/>
                <a:cs typeface="Segoe UI" panose="020B0502040204020203" pitchFamily="34" charset="0"/>
              </a:rPr>
              <a:t>Doxyclycine,Ciprofloxacin</a:t>
            </a:r>
            <a:r>
              <a:rPr lang="en-US" sz="2000" dirty="0">
                <a:solidFill>
                  <a:schemeClr val="bg1"/>
                </a:solidFill>
                <a:latin typeface="Segoe UI" panose="020B0502040204020203" pitchFamily="34" charset="0"/>
                <a:cs typeface="Segoe UI" panose="020B0502040204020203" pitchFamily="34" charset="0"/>
              </a:rPr>
              <a:t>, </a:t>
            </a:r>
            <a:r>
              <a:rPr lang="en-US" sz="2000" dirty="0" err="1">
                <a:solidFill>
                  <a:schemeClr val="bg1"/>
                </a:solidFill>
                <a:latin typeface="Segoe UI" panose="020B0502040204020203" pitchFamily="34" charset="0"/>
                <a:cs typeface="Segoe UI" panose="020B0502040204020203" pitchFamily="34" charset="0"/>
              </a:rPr>
              <a:t>Monetasone</a:t>
            </a:r>
            <a:r>
              <a:rPr lang="en-US" sz="2000" dirty="0">
                <a:solidFill>
                  <a:schemeClr val="bg1"/>
                </a:solidFill>
                <a:latin typeface="Segoe UI" panose="020B0502040204020203" pitchFamily="34" charset="0"/>
                <a:cs typeface="Segoe UI" panose="020B0502040204020203" pitchFamily="34" charset="0"/>
              </a:rPr>
              <a:t> to benefit more from manufacturing fewer of the cheaper drugs like </a:t>
            </a:r>
            <a:r>
              <a:rPr lang="en-US" sz="2000" dirty="0" err="1">
                <a:solidFill>
                  <a:schemeClr val="bg1"/>
                </a:solidFill>
                <a:latin typeface="Segoe UI" panose="020B0502040204020203" pitchFamily="34" charset="0"/>
                <a:cs typeface="Segoe UI" panose="020B0502040204020203" pitchFamily="34" charset="0"/>
              </a:rPr>
              <a:t>Montelukask</a:t>
            </a:r>
            <a:r>
              <a:rPr lang="en-US" sz="2000" dirty="0">
                <a:solidFill>
                  <a:schemeClr val="bg1"/>
                </a:solidFill>
                <a:latin typeface="Segoe UI" panose="020B0502040204020203" pitchFamily="34" charset="0"/>
                <a:cs typeface="Segoe UI" panose="020B0502040204020203" pitchFamily="34" charset="0"/>
              </a:rPr>
              <a:t>, </a:t>
            </a:r>
            <a:r>
              <a:rPr lang="en-US" sz="2000" dirty="0" err="1">
                <a:solidFill>
                  <a:schemeClr val="bg1"/>
                </a:solidFill>
                <a:latin typeface="Segoe UI" panose="020B0502040204020203" pitchFamily="34" charset="0"/>
                <a:cs typeface="Segoe UI" panose="020B0502040204020203" pitchFamily="34" charset="0"/>
              </a:rPr>
              <a:t>Hydrochlorothia</a:t>
            </a:r>
            <a:r>
              <a:rPr lang="en-US" sz="2000" dirty="0">
                <a:solidFill>
                  <a:schemeClr val="bg1"/>
                </a:solidFill>
                <a:latin typeface="Segoe UI" panose="020B0502040204020203" pitchFamily="34" charset="0"/>
                <a:cs typeface="Segoe UI" panose="020B0502040204020203" pitchFamily="34" charset="0"/>
              </a:rPr>
              <a:t>, Amoxicillin with low sales prices, high COGS and low profits even with high volume sales.</a:t>
            </a:r>
          </a:p>
          <a:p>
            <a:pPr algn="just" fontAlgn="base"/>
            <a:br>
              <a:rPr lang="en-US" sz="2000" dirty="0">
                <a:solidFill>
                  <a:schemeClr val="bg1"/>
                </a:solidFill>
                <a:latin typeface="Segoe UI" panose="020B0502040204020203" pitchFamily="34" charset="0"/>
                <a:cs typeface="Segoe UI" panose="020B0502040204020203" pitchFamily="34" charset="0"/>
              </a:rPr>
            </a:br>
            <a:r>
              <a:rPr lang="en-US" sz="2000" b="1" i="1" u="sng" dirty="0">
                <a:solidFill>
                  <a:schemeClr val="bg1"/>
                </a:solidFill>
                <a:latin typeface="Segoe UI" panose="020B0502040204020203" pitchFamily="34" charset="0"/>
                <a:cs typeface="Segoe UI" panose="020B0502040204020203" pitchFamily="34" charset="0"/>
              </a:rPr>
              <a:t>Targeted Marketing Campaigns/Incentives:</a:t>
            </a:r>
            <a:endParaRPr lang="en-US" sz="2000" b="1" i="1" dirty="0">
              <a:solidFill>
                <a:schemeClr val="bg1"/>
              </a:solidFill>
              <a:latin typeface="Segoe UI" panose="020B0502040204020203" pitchFamily="34" charset="0"/>
              <a:cs typeface="Segoe UI" panose="020B0502040204020203" pitchFamily="34" charset="0"/>
            </a:endParaRPr>
          </a:p>
          <a:p>
            <a:pPr algn="just" fontAlgn="base"/>
            <a:br>
              <a:rPr lang="en-US" sz="2000" dirty="0">
                <a:solidFill>
                  <a:schemeClr val="bg1"/>
                </a:solidFill>
                <a:latin typeface="Segoe UI" panose="020B0502040204020203" pitchFamily="34" charset="0"/>
                <a:cs typeface="Segoe UI" panose="020B0502040204020203" pitchFamily="34" charset="0"/>
              </a:rPr>
            </a:br>
            <a:r>
              <a:rPr lang="en-US" sz="2000" dirty="0">
                <a:solidFill>
                  <a:schemeClr val="bg1"/>
                </a:solidFill>
                <a:latin typeface="Segoe UI" panose="020B0502040204020203" pitchFamily="34" charset="0"/>
                <a:cs typeface="Segoe UI" panose="020B0502040204020203" pitchFamily="34" charset="0"/>
              </a:rPr>
              <a:t>Design targeted marketing campaigns and/or incentives to retain new customers currently contributing about 24m in the six geographical regions with nearly half of that (11m) contributed from Canada.</a:t>
            </a:r>
          </a:p>
          <a:p>
            <a:endParaRPr lang="en-US" dirty="0"/>
          </a:p>
        </p:txBody>
      </p:sp>
    </p:spTree>
    <p:extLst>
      <p:ext uri="{BB962C8B-B14F-4D97-AF65-F5344CB8AC3E}">
        <p14:creationId xmlns:p14="http://schemas.microsoft.com/office/powerpoint/2010/main" val="3660836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6A0E3C-60E6-4F39-BC55-5F7C224E1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0" name="Straight Connector 9">
            <a:extLst>
              <a:ext uri="{FF2B5EF4-FFF2-40B4-BE49-F238E27FC236}">
                <a16:creationId xmlns:a16="http://schemas.microsoft.com/office/drawing/2014/main" id="{C5025DAC-8B93-4160-B017-3A274A5828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64859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EE44E67-57A4-9825-9E94-C2B258A68C9D}"/>
              </a:ext>
            </a:extLst>
          </p:cNvPr>
          <p:cNvSpPr>
            <a:spLocks noGrp="1"/>
          </p:cNvSpPr>
          <p:nvPr>
            <p:ph type="title"/>
          </p:nvPr>
        </p:nvSpPr>
        <p:spPr>
          <a:xfrm>
            <a:off x="304801" y="2150534"/>
            <a:ext cx="4645435" cy="2099732"/>
          </a:xfrm>
        </p:spPr>
        <p:txBody>
          <a:bodyPr vert="horz" lIns="91440" tIns="45720" rIns="91440" bIns="45720" rtlCol="0" anchor="ctr">
            <a:normAutofit/>
          </a:bodyPr>
          <a:lstStyle/>
          <a:p>
            <a:r>
              <a:rPr lang="en-US" sz="6600" dirty="0">
                <a:solidFill>
                  <a:schemeClr val="bg2"/>
                </a:solidFill>
                <a:latin typeface="Segoe UI" panose="020B0502040204020203" pitchFamily="34" charset="0"/>
                <a:cs typeface="Segoe UI" panose="020B0502040204020203" pitchFamily="34" charset="0"/>
              </a:rPr>
              <a:t>OUTLINE</a:t>
            </a:r>
          </a:p>
        </p:txBody>
      </p:sp>
      <p:sp>
        <p:nvSpPr>
          <p:cNvPr id="3" name="Content Placeholder 2">
            <a:extLst>
              <a:ext uri="{FF2B5EF4-FFF2-40B4-BE49-F238E27FC236}">
                <a16:creationId xmlns:a16="http://schemas.microsoft.com/office/drawing/2014/main" id="{F21C3D74-CBD0-AEEC-7CF1-ED875B10D2FB}"/>
              </a:ext>
            </a:extLst>
          </p:cNvPr>
          <p:cNvSpPr>
            <a:spLocks noGrp="1"/>
          </p:cNvSpPr>
          <p:nvPr>
            <p:ph idx="1"/>
          </p:nvPr>
        </p:nvSpPr>
        <p:spPr>
          <a:xfrm>
            <a:off x="5231958" y="225779"/>
            <a:ext cx="6655241" cy="6632221"/>
          </a:xfrm>
        </p:spPr>
        <p:txBody>
          <a:bodyPr vert="horz" lIns="0" tIns="45720" rIns="0" bIns="45720" rtlCol="0" anchor="ctr">
            <a:normAutofit/>
          </a:bodyPr>
          <a:lstStyle/>
          <a:p>
            <a:pPr fontAlgn="base"/>
            <a:r>
              <a:rPr lang="en-US" sz="2400" dirty="0">
                <a:solidFill>
                  <a:schemeClr val="bg1"/>
                </a:solidFill>
                <a:latin typeface="Segoe UI" panose="020B0502040204020203" pitchFamily="34" charset="0"/>
                <a:cs typeface="Segoe UI" panose="020B0502040204020203" pitchFamily="34" charset="0"/>
              </a:rPr>
              <a:t>Introduction</a:t>
            </a:r>
          </a:p>
          <a:p>
            <a:pPr fontAlgn="base"/>
            <a:r>
              <a:rPr lang="en-US" sz="2400" dirty="0">
                <a:solidFill>
                  <a:schemeClr val="bg1"/>
                </a:solidFill>
                <a:latin typeface="Segoe UI" panose="020B0502040204020203" pitchFamily="34" charset="0"/>
                <a:cs typeface="Segoe UI" panose="020B0502040204020203" pitchFamily="34" charset="0"/>
              </a:rPr>
              <a:t>Aim of the Project</a:t>
            </a:r>
          </a:p>
          <a:p>
            <a:pPr fontAlgn="base"/>
            <a:r>
              <a:rPr lang="en-US" sz="2400" dirty="0">
                <a:solidFill>
                  <a:schemeClr val="bg1"/>
                </a:solidFill>
                <a:latin typeface="Segoe UI" panose="020B0502040204020203" pitchFamily="34" charset="0"/>
                <a:cs typeface="Segoe UI" panose="020B0502040204020203" pitchFamily="34" charset="0"/>
              </a:rPr>
              <a:t>Business Problem</a:t>
            </a:r>
          </a:p>
          <a:p>
            <a:pPr fontAlgn="base"/>
            <a:r>
              <a:rPr lang="en-US" sz="2400" dirty="0">
                <a:solidFill>
                  <a:schemeClr val="bg1"/>
                </a:solidFill>
                <a:latin typeface="Segoe UI" panose="020B0502040204020203" pitchFamily="34" charset="0"/>
                <a:cs typeface="Segoe UI" panose="020B0502040204020203" pitchFamily="34" charset="0"/>
              </a:rPr>
              <a:t>Approach - Analysis of </a:t>
            </a:r>
            <a:r>
              <a:rPr lang="en-US" sz="2400" dirty="0" err="1">
                <a:solidFill>
                  <a:schemeClr val="bg1"/>
                </a:solidFill>
                <a:latin typeface="Segoe UI" panose="020B0502040204020203" pitchFamily="34" charset="0"/>
                <a:cs typeface="Segoe UI" panose="020B0502040204020203" pitchFamily="34" charset="0"/>
              </a:rPr>
              <a:t>NovaMed's</a:t>
            </a:r>
            <a:r>
              <a:rPr lang="en-US" sz="2400" dirty="0">
                <a:solidFill>
                  <a:schemeClr val="bg1"/>
                </a:solidFill>
                <a:latin typeface="Segoe UI" panose="020B0502040204020203" pitchFamily="34" charset="0"/>
                <a:cs typeface="Segoe UI" panose="020B0502040204020203" pitchFamily="34" charset="0"/>
              </a:rPr>
              <a:t> performance</a:t>
            </a:r>
          </a:p>
          <a:p>
            <a:pPr fontAlgn="base"/>
            <a:r>
              <a:rPr lang="en-US" sz="2400" dirty="0">
                <a:solidFill>
                  <a:schemeClr val="bg1"/>
                </a:solidFill>
                <a:latin typeface="Segoe UI" panose="020B0502040204020203" pitchFamily="34" charset="0"/>
                <a:cs typeface="Segoe UI" panose="020B0502040204020203" pitchFamily="34" charset="0"/>
              </a:rPr>
              <a:t>Dashboard: </a:t>
            </a:r>
            <a:r>
              <a:rPr lang="en-US" sz="2400" dirty="0">
                <a:solidFill>
                  <a:schemeClr val="bg1"/>
                </a:solidFill>
              </a:rPr>
              <a:t> Top / Bottom Analysis(1) and Customer Analysis(2) </a:t>
            </a:r>
            <a:endParaRPr lang="en-US" sz="2400" dirty="0">
              <a:solidFill>
                <a:schemeClr val="bg1"/>
              </a:solidFill>
              <a:latin typeface="Segoe UI" panose="020B0502040204020203" pitchFamily="34" charset="0"/>
              <a:cs typeface="Segoe UI" panose="020B0502040204020203" pitchFamily="34" charset="0"/>
            </a:endParaRPr>
          </a:p>
          <a:p>
            <a:pPr fontAlgn="base"/>
            <a:r>
              <a:rPr lang="en-US" sz="2400" dirty="0">
                <a:solidFill>
                  <a:schemeClr val="bg1"/>
                </a:solidFill>
                <a:latin typeface="Segoe UI" panose="020B0502040204020203" pitchFamily="34" charset="0"/>
                <a:cs typeface="Segoe UI" panose="020B0502040204020203" pitchFamily="34" charset="0"/>
              </a:rPr>
              <a:t>Key Insights</a:t>
            </a:r>
          </a:p>
          <a:p>
            <a:pPr fontAlgn="base"/>
            <a:r>
              <a:rPr lang="en-US" sz="2400" dirty="0">
                <a:solidFill>
                  <a:schemeClr val="bg1"/>
                </a:solidFill>
                <a:latin typeface="Segoe UI" panose="020B0502040204020203" pitchFamily="34" charset="0"/>
                <a:cs typeface="Segoe UI" panose="020B0502040204020203" pitchFamily="34" charset="0"/>
              </a:rPr>
              <a:t>Recommendations</a:t>
            </a:r>
          </a:p>
          <a:p>
            <a:pPr fontAlgn="base"/>
            <a:r>
              <a:rPr lang="en-US" sz="2400" dirty="0">
                <a:solidFill>
                  <a:schemeClr val="bg1"/>
                </a:solidFill>
                <a:latin typeface="Segoe UI" panose="020B0502040204020203" pitchFamily="34" charset="0"/>
                <a:cs typeface="Segoe UI" panose="020B0502040204020203" pitchFamily="34" charset="0"/>
              </a:rPr>
              <a:t>Conclusion</a:t>
            </a:r>
          </a:p>
          <a:p>
            <a:pPr>
              <a:buFont typeface="Calibri" panose="020F0502020204030204" pitchFamily="34" charset="0"/>
            </a:pPr>
            <a:endParaRPr lang="en-US" sz="2400" dirty="0"/>
          </a:p>
        </p:txBody>
      </p:sp>
    </p:spTree>
    <p:extLst>
      <p:ext uri="{BB962C8B-B14F-4D97-AF65-F5344CB8AC3E}">
        <p14:creationId xmlns:p14="http://schemas.microsoft.com/office/powerpoint/2010/main" val="3648163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4D4E3-6DA8-0D6E-D94F-8C18A3C69799}"/>
              </a:ext>
            </a:extLst>
          </p:cNvPr>
          <p:cNvSpPr>
            <a:spLocks noGrp="1"/>
          </p:cNvSpPr>
          <p:nvPr>
            <p:ph type="title"/>
          </p:nvPr>
        </p:nvSpPr>
        <p:spPr>
          <a:xfrm>
            <a:off x="442030" y="139847"/>
            <a:ext cx="9435748" cy="1450757"/>
          </a:xfrm>
        </p:spPr>
        <p:txBody>
          <a:bodyPr>
            <a:normAutofit/>
          </a:bodyPr>
          <a:lstStyle/>
          <a:p>
            <a:r>
              <a:rPr lang="en-US" sz="4400" b="1" dirty="0">
                <a:solidFill>
                  <a:schemeClr val="bg1"/>
                </a:solidFill>
                <a:latin typeface="Segoe UI" panose="020B0502040204020203" pitchFamily="34" charset="0"/>
                <a:cs typeface="Segoe UI" panose="020B0502040204020203" pitchFamily="34" charset="0"/>
              </a:rPr>
              <a:t>Conclusion</a:t>
            </a:r>
          </a:p>
        </p:txBody>
      </p:sp>
      <p:sp>
        <p:nvSpPr>
          <p:cNvPr id="4" name="TextBox 3">
            <a:extLst>
              <a:ext uri="{FF2B5EF4-FFF2-40B4-BE49-F238E27FC236}">
                <a16:creationId xmlns:a16="http://schemas.microsoft.com/office/drawing/2014/main" id="{011C146D-5C6B-25ED-015E-6CC16992366C}"/>
              </a:ext>
            </a:extLst>
          </p:cNvPr>
          <p:cNvSpPr txBox="1"/>
          <p:nvPr/>
        </p:nvSpPr>
        <p:spPr>
          <a:xfrm>
            <a:off x="161519" y="1980890"/>
            <a:ext cx="11394830" cy="4093428"/>
          </a:xfrm>
          <a:prstGeom prst="rect">
            <a:avLst/>
          </a:prstGeom>
          <a:noFill/>
        </p:spPr>
        <p:txBody>
          <a:bodyPr wrap="square" rtlCol="0">
            <a:spAutoFit/>
          </a:bodyPr>
          <a:lstStyle/>
          <a:p>
            <a:pPr algn="just"/>
            <a:r>
              <a:rPr lang="en-US" sz="2000" dirty="0">
                <a:solidFill>
                  <a:schemeClr val="bg1"/>
                </a:solidFill>
                <a:latin typeface="Segoe UI" panose="020B0502040204020203" pitchFamily="34" charset="0"/>
                <a:cs typeface="Segoe UI" panose="020B0502040204020203" pitchFamily="34" charset="0"/>
              </a:rPr>
              <a:t>The  NOVOMED Sales dashboard reveals strong profitability and highlights clear product and customer segments for strategic focus. By leveraging this data, NOVOMED can enhance sales efficiency, reduce losses from underperforming products, and strengthen customer value.</a:t>
            </a:r>
          </a:p>
          <a:p>
            <a:pPr algn="just"/>
            <a:endParaRPr lang="en-US" sz="2000" dirty="0">
              <a:solidFill>
                <a:schemeClr val="bg1"/>
              </a:solidFill>
              <a:latin typeface="Segoe UI" panose="020B0502040204020203" pitchFamily="34" charset="0"/>
              <a:cs typeface="Segoe UI" panose="020B0502040204020203" pitchFamily="34" charset="0"/>
            </a:endParaRPr>
          </a:p>
          <a:p>
            <a:pPr algn="just"/>
            <a:endParaRPr lang="en-US" sz="2000" dirty="0">
              <a:solidFill>
                <a:schemeClr val="bg1"/>
              </a:solidFill>
              <a:latin typeface="Segoe UI" panose="020B0502040204020203" pitchFamily="34" charset="0"/>
              <a:cs typeface="Segoe UI" panose="020B0502040204020203" pitchFamily="34" charset="0"/>
            </a:endParaRPr>
          </a:p>
          <a:p>
            <a:pPr algn="just"/>
            <a:r>
              <a:rPr lang="en-US" sz="2000" dirty="0">
                <a:solidFill>
                  <a:schemeClr val="bg1"/>
                </a:solidFill>
                <a:latin typeface="Segoe UI" panose="020B0502040204020203" pitchFamily="34" charset="0"/>
                <a:cs typeface="Segoe UI" panose="020B0502040204020203" pitchFamily="34" charset="0"/>
              </a:rPr>
              <a:t>The NOVOMED Customer Dashboard highlights a well-performing business with clear high-value customer groups. With Elder and Senior customers as top revenue drivers, and males forming nearly half of the customer base, NOVOMED can refine its marketing, sales, and engagement strategies to enhance profitability. Geographic and customer segment insights offer clear paths for strategic expansion and deeper market penetration.</a:t>
            </a:r>
          </a:p>
          <a:p>
            <a:pPr algn="just"/>
            <a:r>
              <a:rPr lang="en-US" sz="2000" dirty="0">
                <a:solidFill>
                  <a:schemeClr val="bg1"/>
                </a:solidFill>
                <a:latin typeface="Segoe UI" panose="020B0502040204020203" pitchFamily="34" charset="0"/>
                <a:cs typeface="Segoe UI" panose="020B0502040204020203" pitchFamily="34" charset="0"/>
              </a:rPr>
              <a:t>By using these insights effectively, NOVOMED can sustain its impressive 82% profit margin and strengthen its market leadership in the pharmaceutical sector.</a:t>
            </a:r>
          </a:p>
          <a:p>
            <a:endParaRPr lang="en-US" sz="20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29491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C8C2A-D6A8-4036-9B23-884C344822B0}"/>
              </a:ext>
            </a:extLst>
          </p:cNvPr>
          <p:cNvSpPr>
            <a:spLocks noGrp="1"/>
          </p:cNvSpPr>
          <p:nvPr>
            <p:ph type="title"/>
          </p:nvPr>
        </p:nvSpPr>
        <p:spPr>
          <a:xfrm>
            <a:off x="3467100" y="270933"/>
            <a:ext cx="5345304" cy="1503490"/>
          </a:xfrm>
        </p:spPr>
        <p:txBody>
          <a:bodyPr>
            <a:normAutofit/>
          </a:bodyPr>
          <a:lstStyle/>
          <a:p>
            <a:r>
              <a:rPr lang="en-US" sz="5400" dirty="0">
                <a:solidFill>
                  <a:schemeClr val="bg1"/>
                </a:solidFill>
                <a:latin typeface="Segoe UI" panose="020B0502040204020203" pitchFamily="34" charset="0"/>
                <a:cs typeface="Segoe UI" panose="020B0502040204020203" pitchFamily="34" charset="0"/>
              </a:rPr>
              <a:t>Thank you</a:t>
            </a:r>
          </a:p>
        </p:txBody>
      </p:sp>
      <p:sp>
        <p:nvSpPr>
          <p:cNvPr id="3" name="Content Placeholder 2">
            <a:extLst>
              <a:ext uri="{FF2B5EF4-FFF2-40B4-BE49-F238E27FC236}">
                <a16:creationId xmlns:a16="http://schemas.microsoft.com/office/drawing/2014/main" id="{6E155294-59B0-43EB-94D1-0BF9E1754452}"/>
              </a:ext>
            </a:extLst>
          </p:cNvPr>
          <p:cNvSpPr>
            <a:spLocks noGrp="1"/>
          </p:cNvSpPr>
          <p:nvPr>
            <p:ph idx="1"/>
          </p:nvPr>
        </p:nvSpPr>
        <p:spPr>
          <a:xfrm>
            <a:off x="2223168" y="2214400"/>
            <a:ext cx="7958294" cy="3235570"/>
          </a:xfrm>
        </p:spPr>
        <p:txBody>
          <a:bodyPr vert="horz" lIns="91440" tIns="45720" rIns="0" bIns="45720" rtlCol="0" anchor="t">
            <a:normAutofit/>
          </a:bodyPr>
          <a:lstStyle/>
          <a:p>
            <a:pPr marL="342900" indent="-342900">
              <a:buFont typeface="Arial" panose="020B0604020202020204" pitchFamily="34" charset="0"/>
              <a:buChar char="•"/>
            </a:pPr>
            <a:r>
              <a:rPr lang="en-US" b="1" dirty="0">
                <a:solidFill>
                  <a:schemeClr val="bg1"/>
                </a:solidFill>
                <a:latin typeface="Segoe UI" panose="020B0502040204020203" pitchFamily="34" charset="0"/>
                <a:cs typeface="Segoe UI" panose="020B0502040204020203" pitchFamily="34" charset="0"/>
              </a:rPr>
              <a:t>Presented By Omolara Buhari</a:t>
            </a:r>
          </a:p>
          <a:p>
            <a:pPr marL="342900" indent="-342900">
              <a:buFont typeface="Arial" panose="020B0604020202020204" pitchFamily="34" charset="0"/>
              <a:buChar char="•"/>
            </a:pPr>
            <a:r>
              <a:rPr lang="en-US" b="1" dirty="0">
                <a:solidFill>
                  <a:schemeClr val="bg1"/>
                </a:solidFill>
                <a:latin typeface="Segoe UI" panose="020B0502040204020203" pitchFamily="34" charset="0"/>
                <a:cs typeface="Segoe UI" panose="020B0502040204020203" pitchFamily="34" charset="0"/>
              </a:rPr>
              <a:t>Data Analytics EU –Class B-Cohort 25-04</a:t>
            </a:r>
          </a:p>
          <a:p>
            <a:pPr marL="342900" indent="-342900">
              <a:buFont typeface="Arial" panose="020B0604020202020204" pitchFamily="34" charset="0"/>
              <a:buChar char="•"/>
            </a:pPr>
            <a:r>
              <a:rPr lang="en-US" b="1" dirty="0" err="1">
                <a:solidFill>
                  <a:schemeClr val="bg1"/>
                </a:solidFill>
                <a:latin typeface="Segoe UI" panose="020B0502040204020203" pitchFamily="34" charset="0"/>
                <a:cs typeface="Segoe UI" panose="020B0502040204020203" pitchFamily="34" charset="0"/>
              </a:rPr>
              <a:t>PowerBI</a:t>
            </a:r>
            <a:r>
              <a:rPr lang="en-US" b="1" dirty="0">
                <a:solidFill>
                  <a:schemeClr val="bg1"/>
                </a:solidFill>
                <a:latin typeface="Segoe UI" panose="020B0502040204020203" pitchFamily="34" charset="0"/>
                <a:cs typeface="Segoe UI" panose="020B0502040204020203" pitchFamily="34" charset="0"/>
              </a:rPr>
              <a:t> Capstone Project</a:t>
            </a:r>
            <a:r>
              <a:rPr lang="en-US" b="1" dirty="0">
                <a:solidFill>
                  <a:schemeClr val="bg1">
                    <a:lumMod val="95000"/>
                  </a:schemeClr>
                </a:solidFill>
                <a:latin typeface="Segoe UI" panose="020B0502040204020203" pitchFamily="34" charset="0"/>
                <a:cs typeface="Segoe UI" panose="020B0502040204020203" pitchFamily="34" charset="0"/>
              </a:rPr>
              <a:t>::</a:t>
            </a:r>
            <a:r>
              <a:rPr lang="en-US" dirty="0">
                <a:solidFill>
                  <a:schemeClr val="bg1">
                    <a:lumMod val="95000"/>
                  </a:schemeClr>
                </a:solidFill>
                <a:latin typeface="Segoe UI" panose="020B0502040204020203" pitchFamily="34" charset="0"/>
                <a:cs typeface="Segoe UI" panose="020B0502040204020203" pitchFamily="34" charset="0"/>
              </a:rPr>
              <a:t> </a:t>
            </a:r>
            <a:r>
              <a:rPr lang="en-US" b="1" dirty="0" err="1">
                <a:solidFill>
                  <a:schemeClr val="bg1">
                    <a:lumMod val="95000"/>
                  </a:schemeClr>
                </a:solidFill>
                <a:latin typeface="Segoe UI" panose="020B0502040204020203" pitchFamily="34" charset="0"/>
                <a:cs typeface="Segoe UI" panose="020B0502040204020203" pitchFamily="34" charset="0"/>
              </a:rPr>
              <a:t>NovaMed</a:t>
            </a:r>
            <a:r>
              <a:rPr lang="en-US" b="1" dirty="0">
                <a:solidFill>
                  <a:schemeClr val="bg1">
                    <a:lumMod val="95000"/>
                  </a:schemeClr>
                </a:solidFill>
                <a:latin typeface="Segoe UI" panose="020B0502040204020203" pitchFamily="34" charset="0"/>
                <a:cs typeface="Segoe UI" panose="020B0502040204020203" pitchFamily="34" charset="0"/>
              </a:rPr>
              <a:t> Solutions: Sales Performance Analysis and Reporting</a:t>
            </a:r>
            <a:br>
              <a:rPr lang="en-US" sz="1600" b="1" dirty="0">
                <a:solidFill>
                  <a:schemeClr val="tx1"/>
                </a:solidFill>
              </a:rPr>
            </a:br>
            <a:endParaRPr lang="en-US" sz="2400" b="1" dirty="0">
              <a:solidFill>
                <a:schemeClr val="bg1"/>
              </a:solidFill>
              <a:latin typeface="Segoe UI" panose="020B0502040204020203" pitchFamily="34" charset="0"/>
              <a:cs typeface="Segoe UI" panose="020B0502040204020203" pitchFamily="34" charset="0"/>
            </a:endParaRPr>
          </a:p>
          <a:p>
            <a:endParaRPr lang="en-US" dirty="0"/>
          </a:p>
        </p:txBody>
      </p:sp>
    </p:spTree>
    <p:extLst>
      <p:ext uri="{BB962C8B-B14F-4D97-AF65-F5344CB8AC3E}">
        <p14:creationId xmlns:p14="http://schemas.microsoft.com/office/powerpoint/2010/main" val="850743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5278DA-6C8A-199D-CC43-831ACF8AF132}"/>
              </a:ext>
            </a:extLst>
          </p:cNvPr>
          <p:cNvSpPr>
            <a:spLocks noGrp="1"/>
          </p:cNvSpPr>
          <p:nvPr>
            <p:ph type="ctrTitle"/>
          </p:nvPr>
        </p:nvSpPr>
        <p:spPr>
          <a:xfrm>
            <a:off x="2903973" y="542611"/>
            <a:ext cx="4712677" cy="1235947"/>
          </a:xfrm>
          <a:solidFill>
            <a:srgbClr val="993300"/>
          </a:solidFill>
          <a:ln/>
        </p:spPr>
        <p:style>
          <a:lnRef idx="2">
            <a:schemeClr val="accent2">
              <a:shade val="15000"/>
            </a:schemeClr>
          </a:lnRef>
          <a:fillRef idx="1">
            <a:schemeClr val="accent2"/>
          </a:fillRef>
          <a:effectRef idx="0">
            <a:schemeClr val="accent2"/>
          </a:effectRef>
          <a:fontRef idx="minor">
            <a:schemeClr val="lt1"/>
          </a:fontRef>
        </p:style>
        <p:txBody>
          <a:bodyPr bIns="548640" anchor="b" anchorCtr="0"/>
          <a:lstStyle/>
          <a:p>
            <a:r>
              <a:rPr lang="en-US" dirty="0">
                <a:solidFill>
                  <a:schemeClr val="bg1"/>
                </a:solidFill>
              </a:rPr>
              <a:t>Introduction</a:t>
            </a:r>
          </a:p>
        </p:txBody>
      </p:sp>
      <p:sp>
        <p:nvSpPr>
          <p:cNvPr id="6" name="TextBox 5">
            <a:extLst>
              <a:ext uri="{FF2B5EF4-FFF2-40B4-BE49-F238E27FC236}">
                <a16:creationId xmlns:a16="http://schemas.microsoft.com/office/drawing/2014/main" id="{4C3309CF-4415-5B00-1A00-276DA253EB27}"/>
              </a:ext>
            </a:extLst>
          </p:cNvPr>
          <p:cNvSpPr txBox="1"/>
          <p:nvPr/>
        </p:nvSpPr>
        <p:spPr>
          <a:xfrm>
            <a:off x="300942" y="2187615"/>
            <a:ext cx="10784747" cy="3139321"/>
          </a:xfrm>
          <a:prstGeom prst="rect">
            <a:avLst/>
          </a:prstGeom>
          <a:noFill/>
        </p:spPr>
        <p:txBody>
          <a:bodyPr wrap="square" rtlCol="0">
            <a:spAutoFit/>
          </a:bodyPr>
          <a:lstStyle/>
          <a:p>
            <a:pPr algn="just" fontAlgn="base"/>
            <a:r>
              <a:rPr lang="en-US" sz="2000" dirty="0" err="1">
                <a:solidFill>
                  <a:schemeClr val="bg1"/>
                </a:solidFill>
                <a:latin typeface="Segoe UI" panose="020B0502040204020203" pitchFamily="34" charset="0"/>
                <a:cs typeface="Segoe UI" panose="020B0502040204020203" pitchFamily="34" charset="0"/>
              </a:rPr>
              <a:t>NovaMed</a:t>
            </a:r>
            <a:r>
              <a:rPr lang="en-US" sz="2000" dirty="0">
                <a:solidFill>
                  <a:schemeClr val="bg1"/>
                </a:solidFill>
                <a:latin typeface="Segoe UI" panose="020B0502040204020203" pitchFamily="34" charset="0"/>
                <a:cs typeface="Segoe UI" panose="020B0502040204020203" pitchFamily="34" charset="0"/>
              </a:rPr>
              <a:t> Solutions is a leading pharmaceutical distributor supplying essential medications to a diverse healthcare sector. Currently, </a:t>
            </a:r>
            <a:r>
              <a:rPr lang="en-US" sz="2000" dirty="0" err="1">
                <a:solidFill>
                  <a:schemeClr val="bg1"/>
                </a:solidFill>
                <a:latin typeface="Segoe UI" panose="020B0502040204020203" pitchFamily="34" charset="0"/>
                <a:cs typeface="Segoe UI" panose="020B0502040204020203" pitchFamily="34" charset="0"/>
              </a:rPr>
              <a:t>NovaMed</a:t>
            </a:r>
            <a:r>
              <a:rPr lang="en-US" sz="2000" dirty="0">
                <a:solidFill>
                  <a:schemeClr val="bg1"/>
                </a:solidFill>
                <a:latin typeface="Segoe UI" panose="020B0502040204020203" pitchFamily="34" charset="0"/>
                <a:cs typeface="Segoe UI" panose="020B0502040204020203" pitchFamily="34" charset="0"/>
              </a:rPr>
              <a:t> is facing challenges in optimizing sales performance, efficiently managing inventory, and identifying key market opportunities.</a:t>
            </a:r>
            <a:br>
              <a:rPr lang="en-US" sz="2000" dirty="0">
                <a:solidFill>
                  <a:schemeClr val="bg1"/>
                </a:solidFill>
                <a:latin typeface="Segoe UI" panose="020B0502040204020203" pitchFamily="34" charset="0"/>
                <a:cs typeface="Segoe UI" panose="020B0502040204020203" pitchFamily="34" charset="0"/>
              </a:rPr>
            </a:br>
            <a:br>
              <a:rPr lang="en-US" sz="2000" dirty="0">
                <a:solidFill>
                  <a:schemeClr val="bg1"/>
                </a:solidFill>
                <a:latin typeface="Segoe UI" panose="020B0502040204020203" pitchFamily="34" charset="0"/>
                <a:cs typeface="Segoe UI" panose="020B0502040204020203" pitchFamily="34" charset="0"/>
              </a:rPr>
            </a:br>
            <a:endParaRPr lang="en-US" sz="2000" dirty="0">
              <a:solidFill>
                <a:schemeClr val="bg1"/>
              </a:solidFill>
              <a:latin typeface="Segoe UI" panose="020B0502040204020203" pitchFamily="34" charset="0"/>
              <a:cs typeface="Segoe UI" panose="020B0502040204020203" pitchFamily="34" charset="0"/>
            </a:endParaRPr>
          </a:p>
          <a:p>
            <a:pPr algn="just" fontAlgn="base"/>
            <a:r>
              <a:rPr lang="en-US" sz="2000" dirty="0">
                <a:solidFill>
                  <a:schemeClr val="bg1"/>
                </a:solidFill>
                <a:latin typeface="Segoe UI" panose="020B0502040204020203" pitchFamily="34" charset="0"/>
                <a:cs typeface="Segoe UI" panose="020B0502040204020203" pitchFamily="34" charset="0"/>
              </a:rPr>
              <a:t>The company has collected detailed sales data, covering revenue, profit margins, drug sales performance, and customer demographics. This dataset provides a valuable opportunity for in-depth analysis, trend identification, and data-driven decision-making to enhance business strategies and streamline operations.</a:t>
            </a:r>
          </a:p>
          <a:p>
            <a:endParaRPr lang="en-US" b="1" dirty="0"/>
          </a:p>
        </p:txBody>
      </p:sp>
    </p:spTree>
    <p:extLst>
      <p:ext uri="{BB962C8B-B14F-4D97-AF65-F5344CB8AC3E}">
        <p14:creationId xmlns:p14="http://schemas.microsoft.com/office/powerpoint/2010/main" val="2972507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42B23FC4-7E68-96C2-165F-0D0A7909EEED}"/>
              </a:ext>
            </a:extLst>
          </p:cNvPr>
          <p:cNvSpPr>
            <a:spLocks noGrp="1"/>
          </p:cNvSpPr>
          <p:nvPr>
            <p:ph type="title"/>
          </p:nvPr>
        </p:nvSpPr>
        <p:spPr>
          <a:xfrm>
            <a:off x="378912" y="211015"/>
            <a:ext cx="10058400" cy="1236679"/>
          </a:xfrm>
          <a:solidFill>
            <a:srgbClr val="993300"/>
          </a:solidFill>
          <a:ln/>
        </p:spPr>
        <p:style>
          <a:lnRef idx="2">
            <a:schemeClr val="accent2">
              <a:shade val="15000"/>
            </a:schemeClr>
          </a:lnRef>
          <a:fillRef idx="1">
            <a:schemeClr val="accent2"/>
          </a:fillRef>
          <a:effectRef idx="0">
            <a:schemeClr val="accent2"/>
          </a:effectRef>
          <a:fontRef idx="minor">
            <a:schemeClr val="lt1"/>
          </a:fontRef>
        </p:style>
        <p:txBody>
          <a:bodyPr vert="horz" lIns="822960" tIns="274320" rIns="822960" bIns="548640" rtlCol="0" anchor="b" anchorCtr="0">
            <a:noAutofit/>
          </a:bodyPr>
          <a:lstStyle/>
          <a:p>
            <a:pPr>
              <a:lnSpc>
                <a:spcPct val="80000"/>
              </a:lnSpc>
            </a:pPr>
            <a:r>
              <a:rPr lang="en-US" dirty="0">
                <a:latin typeface="+mn-lt"/>
                <a:ea typeface="+mn-ea"/>
                <a:cs typeface="+mn-cs"/>
              </a:rPr>
              <a:t>Aim Of The Project</a:t>
            </a:r>
          </a:p>
        </p:txBody>
      </p:sp>
      <p:sp>
        <p:nvSpPr>
          <p:cNvPr id="15" name="TextBox 14">
            <a:extLst>
              <a:ext uri="{FF2B5EF4-FFF2-40B4-BE49-F238E27FC236}">
                <a16:creationId xmlns:a16="http://schemas.microsoft.com/office/drawing/2014/main" id="{9897106E-4E77-23F6-D739-0F3558DBFC29}"/>
              </a:ext>
            </a:extLst>
          </p:cNvPr>
          <p:cNvSpPr txBox="1"/>
          <p:nvPr/>
        </p:nvSpPr>
        <p:spPr>
          <a:xfrm>
            <a:off x="95133" y="1447694"/>
            <a:ext cx="11983978" cy="4708981"/>
          </a:xfrm>
          <a:prstGeom prst="rect">
            <a:avLst/>
          </a:prstGeom>
          <a:noFill/>
        </p:spPr>
        <p:txBody>
          <a:bodyPr wrap="square" rtlCol="0">
            <a:spAutoFit/>
          </a:bodyPr>
          <a:lstStyle/>
          <a:p>
            <a:pPr algn="just">
              <a:buNone/>
            </a:pPr>
            <a:r>
              <a:rPr lang="en-US" sz="2000" b="1" dirty="0">
                <a:solidFill>
                  <a:schemeClr val="bg1"/>
                </a:solidFill>
                <a:latin typeface="Calibri" panose="020F0502020204030204" pitchFamily="34" charset="0"/>
                <a:cs typeface="Calibri" panose="020F0502020204030204" pitchFamily="34" charset="0"/>
              </a:rPr>
              <a:t>Project Objective: </a:t>
            </a:r>
            <a:r>
              <a:rPr lang="en-US" sz="2000" dirty="0">
                <a:solidFill>
                  <a:schemeClr val="bg1"/>
                </a:solidFill>
                <a:latin typeface="Calibri" panose="020F0502020204030204" pitchFamily="34" charset="0"/>
                <a:cs typeface="Calibri" panose="020F0502020204030204" pitchFamily="34" charset="0"/>
              </a:rPr>
              <a:t>Provide support to the </a:t>
            </a:r>
            <a:r>
              <a:rPr lang="en-US" sz="2000" dirty="0" err="1">
                <a:solidFill>
                  <a:schemeClr val="bg1"/>
                </a:solidFill>
                <a:latin typeface="Calibri" panose="020F0502020204030204" pitchFamily="34" charset="0"/>
                <a:cs typeface="Calibri" panose="020F0502020204030204" pitchFamily="34" charset="0"/>
              </a:rPr>
              <a:t>NovaMed</a:t>
            </a:r>
            <a:r>
              <a:rPr lang="en-US" sz="2000" dirty="0">
                <a:solidFill>
                  <a:schemeClr val="bg1"/>
                </a:solidFill>
                <a:latin typeface="Calibri" panose="020F0502020204030204" pitchFamily="34" charset="0"/>
                <a:cs typeface="Calibri" panose="020F0502020204030204" pitchFamily="34" charset="0"/>
              </a:rPr>
              <a:t> company in making smart, data-driven decisions through effective data analysis and visualization to </a:t>
            </a:r>
            <a:r>
              <a:rPr lang="en-US" sz="2000" dirty="0">
                <a:solidFill>
                  <a:schemeClr val="bg1"/>
                </a:solidFill>
              </a:rPr>
              <a:t>enhance sales monitoring and customer insights.</a:t>
            </a:r>
            <a:endParaRPr lang="en-US" sz="2000" dirty="0">
              <a:solidFill>
                <a:schemeClr val="bg1"/>
              </a:solidFill>
              <a:latin typeface="Calibri" panose="020F0502020204030204" pitchFamily="34" charset="0"/>
              <a:cs typeface="Calibri" panose="020F0502020204030204" pitchFamily="34" charset="0"/>
            </a:endParaRPr>
          </a:p>
          <a:p>
            <a:pPr algn="just">
              <a:buNone/>
            </a:pPr>
            <a:endParaRPr lang="en-US" sz="2000" dirty="0">
              <a:solidFill>
                <a:schemeClr val="bg1"/>
              </a:solidFill>
              <a:latin typeface="Calibri" panose="020F0502020204030204" pitchFamily="34" charset="0"/>
              <a:cs typeface="Calibri" panose="020F0502020204030204" pitchFamily="34" charset="0"/>
            </a:endParaRPr>
          </a:p>
          <a:p>
            <a:pPr algn="just">
              <a:buNone/>
            </a:pPr>
            <a:r>
              <a:rPr lang="en-US" sz="2000" b="1" dirty="0">
                <a:solidFill>
                  <a:schemeClr val="bg1"/>
                </a:solidFill>
                <a:latin typeface="Calibri" panose="020F0502020204030204" pitchFamily="34" charset="0"/>
                <a:cs typeface="Calibri" panose="020F0502020204030204" pitchFamily="34" charset="0"/>
              </a:rPr>
              <a:t>Key Objectives:</a:t>
            </a:r>
            <a:endParaRPr lang="en-US" sz="2000" dirty="0">
              <a:solidFill>
                <a:schemeClr val="bg1"/>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en-US" sz="2000" b="1" dirty="0">
                <a:solidFill>
                  <a:schemeClr val="bg1"/>
                </a:solidFill>
                <a:latin typeface="Calibri" panose="020F0502020204030204" pitchFamily="34" charset="0"/>
                <a:cs typeface="Calibri" panose="020F0502020204030204" pitchFamily="34" charset="0"/>
              </a:rPr>
              <a:t>  Data Cleaning:</a:t>
            </a:r>
            <a:r>
              <a:rPr lang="en-US" sz="2000" dirty="0">
                <a:solidFill>
                  <a:schemeClr val="bg1"/>
                </a:solidFill>
                <a:latin typeface="Calibri" panose="020F0502020204030204" pitchFamily="34" charset="0"/>
                <a:cs typeface="Calibri" panose="020F0502020204030204" pitchFamily="34" charset="0"/>
              </a:rPr>
              <a:t> Prepare clean datasets, accurate datasets for reliable analysis.</a:t>
            </a:r>
          </a:p>
          <a:p>
            <a:pPr algn="just">
              <a:buFont typeface="Arial" panose="020B0604020202020204" pitchFamily="34" charset="0"/>
              <a:buChar char="•"/>
            </a:pPr>
            <a:endParaRPr lang="en-US" sz="2000" dirty="0">
              <a:solidFill>
                <a:schemeClr val="bg1"/>
              </a:solidFill>
              <a:latin typeface="Calibri" panose="020F0502020204030204" pitchFamily="34" charset="0"/>
              <a:cs typeface="Calibri" panose="020F0502020204030204" pitchFamily="34" charset="0"/>
            </a:endParaRPr>
          </a:p>
          <a:p>
            <a:pPr algn="just"/>
            <a:endParaRPr lang="en-US" sz="2000" dirty="0">
              <a:solidFill>
                <a:schemeClr val="bg1"/>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en-US" sz="2000" b="1" dirty="0">
                <a:solidFill>
                  <a:schemeClr val="bg1"/>
                </a:solidFill>
                <a:latin typeface="Calibri" panose="020F0502020204030204" pitchFamily="34" charset="0"/>
                <a:cs typeface="Calibri" panose="020F0502020204030204" pitchFamily="34" charset="0"/>
              </a:rPr>
              <a:t>  Data Analysis:</a:t>
            </a:r>
            <a:r>
              <a:rPr lang="en-US" sz="2000" dirty="0">
                <a:solidFill>
                  <a:schemeClr val="bg1"/>
                </a:solidFill>
                <a:latin typeface="Calibri" panose="020F0502020204030204" pitchFamily="34" charset="0"/>
                <a:cs typeface="Calibri" panose="020F0502020204030204" pitchFamily="34" charset="0"/>
              </a:rPr>
              <a:t> Use Power BI Tools such as Power BI desktop, Visualization pane, Power Query editor, DAX, and Data modeling to uncover trends and patterns. </a:t>
            </a:r>
          </a:p>
          <a:p>
            <a:pPr algn="just"/>
            <a:endParaRPr lang="en-US" sz="2000" dirty="0">
              <a:solidFill>
                <a:schemeClr val="bg1"/>
              </a:solidFill>
              <a:latin typeface="Calibri" panose="020F0502020204030204" pitchFamily="34" charset="0"/>
              <a:cs typeface="Calibri" panose="020F0502020204030204" pitchFamily="34" charset="0"/>
            </a:endParaRPr>
          </a:p>
          <a:p>
            <a:pPr algn="just"/>
            <a:endParaRPr lang="en-US" sz="2000" dirty="0">
              <a:solidFill>
                <a:schemeClr val="bg1"/>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en-US" sz="2000" b="1" dirty="0">
                <a:solidFill>
                  <a:schemeClr val="bg1"/>
                </a:solidFill>
                <a:latin typeface="Calibri" panose="020F0502020204030204" pitchFamily="34" charset="0"/>
                <a:cs typeface="Calibri" panose="020F0502020204030204" pitchFamily="34" charset="0"/>
              </a:rPr>
              <a:t>  Dashboarding:</a:t>
            </a:r>
            <a:r>
              <a:rPr lang="en-US" sz="2000" dirty="0">
                <a:solidFill>
                  <a:schemeClr val="bg1"/>
                </a:solidFill>
                <a:latin typeface="Calibri" panose="020F0502020204030204" pitchFamily="34" charset="0"/>
                <a:cs typeface="Calibri" panose="020F0502020204030204" pitchFamily="34" charset="0"/>
              </a:rPr>
              <a:t> Design a clear visual dashboard using Filters, a visualization graph, and slicers to present insights.</a:t>
            </a:r>
          </a:p>
          <a:p>
            <a:pPr algn="just">
              <a:buFont typeface="Arial" panose="020B0604020202020204" pitchFamily="34" charset="0"/>
              <a:buChar char="•"/>
            </a:pPr>
            <a:endParaRPr lang="en-US" sz="2000" dirty="0">
              <a:solidFill>
                <a:schemeClr val="bg1"/>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en-US" sz="2000" dirty="0">
              <a:solidFill>
                <a:schemeClr val="bg1"/>
              </a:solidFill>
              <a:latin typeface="Calibri" panose="020F0502020204030204" pitchFamily="34" charset="0"/>
              <a:cs typeface="Calibri" panose="020F0502020204030204" pitchFamily="34" charset="0"/>
            </a:endParaRPr>
          </a:p>
          <a:p>
            <a:pPr algn="just">
              <a:buFont typeface="Arial" panose="020B0604020202020204" pitchFamily="34" charset="0"/>
              <a:buChar char="•"/>
            </a:pPr>
            <a:r>
              <a:rPr lang="en-US" sz="2000" b="1" dirty="0">
                <a:solidFill>
                  <a:schemeClr val="bg1"/>
                </a:solidFill>
                <a:latin typeface="Calibri" panose="020F0502020204030204" pitchFamily="34" charset="0"/>
                <a:cs typeface="Calibri" panose="020F0502020204030204" pitchFamily="34" charset="0"/>
              </a:rPr>
              <a:t>  Business Insights:</a:t>
            </a:r>
            <a:r>
              <a:rPr lang="en-US" sz="2000" dirty="0">
                <a:solidFill>
                  <a:schemeClr val="bg1"/>
                </a:solidFill>
                <a:latin typeface="Calibri" panose="020F0502020204030204" pitchFamily="34" charset="0"/>
                <a:cs typeface="Calibri" panose="020F0502020204030204" pitchFamily="34" charset="0"/>
              </a:rPr>
              <a:t> Deliver actionable recommendations based on data findings to guide strategic decisions</a:t>
            </a:r>
            <a:r>
              <a:rPr lang="en-US" sz="20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435895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92D98A6-8945-DBD9-C81A-9B6CF906063C}"/>
              </a:ext>
            </a:extLst>
          </p:cNvPr>
          <p:cNvSpPr>
            <a:spLocks noGrp="1"/>
          </p:cNvSpPr>
          <p:nvPr>
            <p:ph type="title"/>
          </p:nvPr>
        </p:nvSpPr>
        <p:spPr>
          <a:xfrm>
            <a:off x="1309511" y="354336"/>
            <a:ext cx="9753600" cy="1450757"/>
          </a:xfrm>
          <a:solidFill>
            <a:srgbClr val="993300"/>
          </a:solidFill>
          <a:ln/>
        </p:spPr>
        <p:style>
          <a:lnRef idx="2">
            <a:schemeClr val="accent2">
              <a:shade val="15000"/>
            </a:schemeClr>
          </a:lnRef>
          <a:fillRef idx="1">
            <a:schemeClr val="accent2"/>
          </a:fillRef>
          <a:effectRef idx="0">
            <a:schemeClr val="accent2"/>
          </a:effectRef>
          <a:fontRef idx="minor">
            <a:schemeClr val="lt1"/>
          </a:fontRef>
        </p:style>
        <p:txBody>
          <a:bodyPr vert="horz" lIns="822960" tIns="274320" rIns="822960" bIns="548640" rtlCol="0" anchor="b" anchorCtr="0">
            <a:noAutofit/>
          </a:bodyPr>
          <a:lstStyle/>
          <a:p>
            <a:pPr>
              <a:lnSpc>
                <a:spcPct val="80000"/>
              </a:lnSpc>
            </a:pPr>
            <a:r>
              <a:rPr lang="en-US" dirty="0">
                <a:solidFill>
                  <a:schemeClr val="bg1"/>
                </a:solidFill>
                <a:latin typeface="+mn-lt"/>
                <a:ea typeface="+mn-ea"/>
                <a:cs typeface="+mn-cs"/>
              </a:rPr>
              <a:t>Business Problem</a:t>
            </a:r>
          </a:p>
        </p:txBody>
      </p:sp>
      <p:sp>
        <p:nvSpPr>
          <p:cNvPr id="10" name="Rectangle 1">
            <a:extLst>
              <a:ext uri="{FF2B5EF4-FFF2-40B4-BE49-F238E27FC236}">
                <a16:creationId xmlns:a16="http://schemas.microsoft.com/office/drawing/2014/main" id="{FAC1D909-C30F-1477-444C-C5F318A743C3}"/>
              </a:ext>
            </a:extLst>
          </p:cNvPr>
          <p:cNvSpPr>
            <a:spLocks noChangeArrowheads="1"/>
          </p:cNvSpPr>
          <p:nvPr/>
        </p:nvSpPr>
        <p:spPr bwMode="auto">
          <a:xfrm>
            <a:off x="158045" y="2358887"/>
            <a:ext cx="11492088"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000" i="0" u="none" strike="noStrike" cap="none" normalizeH="0" baseline="0" dirty="0">
                <a:ln>
                  <a:noFill/>
                </a:ln>
                <a:solidFill>
                  <a:schemeClr val="bg1"/>
                </a:solidFill>
                <a:effectLst/>
                <a:latin typeface="Segoe UI" panose="020B0502040204020203" pitchFamily="34" charset="0"/>
                <a:cs typeface="Segoe UI" panose="020B0502040204020203" pitchFamily="34" charset="0"/>
              </a:rPr>
              <a:t> Inaccurate demand forecasting and inefficient inventory management processes</a:t>
            </a:r>
          </a:p>
          <a:p>
            <a:pPr marL="0" marR="0" lvl="0" indent="0" algn="just" defTabSz="914400" rtl="0" eaLnBrk="0" fontAlgn="base" latinLnBrk="0" hangingPunct="0">
              <a:lnSpc>
                <a:spcPct val="100000"/>
              </a:lnSpc>
              <a:spcBef>
                <a:spcPct val="0"/>
              </a:spcBef>
              <a:spcAft>
                <a:spcPct val="0"/>
              </a:spcAft>
              <a:buClrTx/>
              <a:buSzTx/>
              <a:tabLst/>
            </a:pPr>
            <a:endParaRPr kumimoji="0" lang="en-US" altLang="en-US" sz="2000"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000" i="0" u="none" strike="noStrike" cap="none" normalizeH="0" baseline="0" dirty="0">
                <a:ln>
                  <a:noFill/>
                </a:ln>
                <a:solidFill>
                  <a:schemeClr val="bg1"/>
                </a:solidFill>
                <a:effectLst/>
                <a:latin typeface="Segoe UI" panose="020B0502040204020203" pitchFamily="34" charset="0"/>
                <a:cs typeface="Segoe UI" panose="020B0502040204020203" pitchFamily="34" charset="0"/>
              </a:rPr>
              <a:t> Challenges in pinpointing best-selling and underperforming products and customer segments</a:t>
            </a:r>
          </a:p>
          <a:p>
            <a:pPr marL="0" marR="0" lvl="0" indent="0" algn="just" defTabSz="914400" rtl="0" eaLnBrk="0" fontAlgn="base" latinLnBrk="0" hangingPunct="0">
              <a:lnSpc>
                <a:spcPct val="100000"/>
              </a:lnSpc>
              <a:spcBef>
                <a:spcPct val="0"/>
              </a:spcBef>
              <a:spcAft>
                <a:spcPct val="0"/>
              </a:spcAft>
              <a:buClrTx/>
              <a:buSzTx/>
              <a:tabLst/>
            </a:pPr>
            <a:endParaRPr kumimoji="0" lang="en-US" altLang="en-US" sz="2000"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000" i="0" u="none" strike="noStrike" cap="none" normalizeH="0" baseline="0" dirty="0">
                <a:ln>
                  <a:noFill/>
                </a:ln>
                <a:solidFill>
                  <a:schemeClr val="bg1"/>
                </a:solidFill>
                <a:effectLst/>
                <a:latin typeface="Segoe UI" panose="020B0502040204020203" pitchFamily="34" charset="0"/>
                <a:cs typeface="Segoe UI" panose="020B0502040204020203" pitchFamily="34" charset="0"/>
              </a:rPr>
              <a:t> Insufficient understanding of customer purchasing patterns and demographic profiles.</a:t>
            </a:r>
          </a:p>
          <a:p>
            <a:pPr marL="0" marR="0" lvl="0" indent="0" algn="just" defTabSz="914400" rtl="0" eaLnBrk="0" fontAlgn="base" latinLnBrk="0" hangingPunct="0">
              <a:lnSpc>
                <a:spcPct val="100000"/>
              </a:lnSpc>
              <a:spcBef>
                <a:spcPct val="0"/>
              </a:spcBef>
              <a:spcAft>
                <a:spcPct val="0"/>
              </a:spcAft>
              <a:buClrTx/>
              <a:buSzTx/>
              <a:tabLst/>
            </a:pPr>
            <a:endParaRPr kumimoji="0" lang="en-US" altLang="en-US" sz="2000" i="0" u="none" strike="noStrike" cap="none" normalizeH="0" baseline="0" dirty="0">
              <a:ln>
                <a:noFill/>
              </a:ln>
              <a:solidFill>
                <a:schemeClr val="bg1"/>
              </a:solidFill>
              <a:effectLst/>
              <a:latin typeface="Segoe UI" panose="020B0502040204020203" pitchFamily="34" charset="0"/>
              <a:cs typeface="Segoe UI" panose="020B0502040204020203"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000" i="0" u="none" strike="noStrike" cap="none" normalizeH="0" baseline="0" dirty="0">
                <a:ln>
                  <a:noFill/>
                </a:ln>
                <a:solidFill>
                  <a:schemeClr val="bg1"/>
                </a:solidFill>
                <a:effectLst/>
                <a:latin typeface="Segoe UI" panose="020B0502040204020203" pitchFamily="34" charset="0"/>
                <a:cs typeface="Segoe UI" panose="020B0502040204020203" pitchFamily="34" charset="0"/>
              </a:rPr>
              <a:t> Absence of visual, data-driven strategies to enhance operational efficiency and seize market opportunities</a:t>
            </a:r>
          </a:p>
        </p:txBody>
      </p:sp>
    </p:spTree>
    <p:extLst>
      <p:ext uri="{BB962C8B-B14F-4D97-AF65-F5344CB8AC3E}">
        <p14:creationId xmlns:p14="http://schemas.microsoft.com/office/powerpoint/2010/main" val="1666731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B0834BD7-1013-8853-DF02-9B0CE810FDFC}"/>
              </a:ext>
            </a:extLst>
          </p:cNvPr>
          <p:cNvSpPr txBox="1"/>
          <p:nvPr/>
        </p:nvSpPr>
        <p:spPr>
          <a:xfrm>
            <a:off x="864158" y="251209"/>
            <a:ext cx="7928150" cy="1527349"/>
          </a:xfrm>
          <a:prstGeom prst="rect">
            <a:avLst/>
          </a:prstGeom>
          <a:solidFill>
            <a:srgbClr val="993300"/>
          </a:solidFill>
          <a:ln/>
        </p:spPr>
        <p:style>
          <a:lnRef idx="2">
            <a:schemeClr val="accent2">
              <a:shade val="15000"/>
            </a:schemeClr>
          </a:lnRef>
          <a:fillRef idx="1">
            <a:schemeClr val="accent2"/>
          </a:fillRef>
          <a:effectRef idx="0">
            <a:schemeClr val="accent2"/>
          </a:effectRef>
          <a:fontRef idx="minor">
            <a:schemeClr val="lt1"/>
          </a:fontRef>
        </p:style>
        <p:txBody>
          <a:bodyPr vert="horz" lIns="822960" tIns="274320" rIns="822960" bIns="548640" rtlCol="0" anchor="b" anchorCtr="0">
            <a:noAutofit/>
          </a:bodyPr>
          <a:lstStyle>
            <a:lvl1pPr>
              <a:lnSpc>
                <a:spcPct val="80000"/>
              </a:lnSpc>
              <a:spcBef>
                <a:spcPct val="0"/>
              </a:spcBef>
              <a:buNone/>
              <a:defRPr sz="4800" spc="-50" baseline="0">
                <a:solidFill>
                  <a:schemeClr val="bg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t>Data Analysis Approach</a:t>
            </a:r>
          </a:p>
        </p:txBody>
      </p:sp>
      <p:sp>
        <p:nvSpPr>
          <p:cNvPr id="14" name="TextBox 13">
            <a:extLst>
              <a:ext uri="{FF2B5EF4-FFF2-40B4-BE49-F238E27FC236}">
                <a16:creationId xmlns:a16="http://schemas.microsoft.com/office/drawing/2014/main" id="{3A933033-FC01-9576-F24C-7191AFBDF84C}"/>
              </a:ext>
            </a:extLst>
          </p:cNvPr>
          <p:cNvSpPr txBox="1"/>
          <p:nvPr/>
        </p:nvSpPr>
        <p:spPr>
          <a:xfrm>
            <a:off x="112890" y="1981845"/>
            <a:ext cx="11966221" cy="4093428"/>
          </a:xfrm>
          <a:prstGeom prst="rect">
            <a:avLst/>
          </a:prstGeom>
          <a:noFill/>
        </p:spPr>
        <p:txBody>
          <a:bodyPr wrap="square" rtlCol="0">
            <a:spAutoFit/>
          </a:bodyPr>
          <a:lstStyle/>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Data was imported into Power BI, transformed, and loaded into Power BI Desktop to visualize the interplay of activities in various customer segments, countries, and products(Drugs)</a:t>
            </a:r>
          </a:p>
          <a:p>
            <a:pPr marL="342900" indent="-342900" algn="just">
              <a:buFont typeface="Arial" panose="020B0604020202020204" pitchFamily="34" charset="0"/>
              <a:buChar char="•"/>
            </a:pPr>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Top / Bottom Performance Analysis was conducted using interactive dashboards. The key sales metrics—revenue, profit, and cost of goods sold (COGS)—with month-over-month comparisons were calculated on the data sets and included on the dashboard. Top-performing and underperforming drugs and customers based on dynamic, filterable measures to support data-driven decisions were included on the dashboard</a:t>
            </a:r>
          </a:p>
          <a:p>
            <a:pPr marL="342900" indent="-342900" algn="just">
              <a:buFont typeface="Arial" panose="020B0604020202020204" pitchFamily="34" charset="0"/>
              <a:buChar char="•"/>
            </a:pPr>
            <a:endParaRPr lang="en-US" sz="2000" dirty="0">
              <a:solidFill>
                <a:schemeClr val="bg1"/>
              </a:solidFill>
              <a:latin typeface="Segoe UI" panose="020B0502040204020203" pitchFamily="34" charset="0"/>
              <a:cs typeface="Segoe UI" panose="020B0502040204020203" pitchFamily="34" charset="0"/>
            </a:endParaRPr>
          </a:p>
          <a:p>
            <a:pPr marL="342900" indent="-342900" algn="just">
              <a:buFont typeface="Arial" panose="020B0604020202020204" pitchFamily="34" charset="0"/>
              <a:buChar char="•"/>
            </a:pPr>
            <a:r>
              <a:rPr lang="en-US" sz="2000" dirty="0">
                <a:solidFill>
                  <a:schemeClr val="bg1"/>
                </a:solidFill>
                <a:latin typeface="Segoe UI" panose="020B0502040204020203" pitchFamily="34" charset="0"/>
                <a:cs typeface="Segoe UI" panose="020B0502040204020203" pitchFamily="34" charset="0"/>
              </a:rPr>
              <a:t>Customer Analysis was used to explore customer demographics, revenue distribution by buyer type, and purchasing patterns. Geographic sales maps were included to visualize regional performance, helping identify key revenue sources and potential market opportunities.</a:t>
            </a:r>
          </a:p>
          <a:p>
            <a:endParaRPr lang="en-US" sz="20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42288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88BBFBB5-0079-B4EF-B798-6E597A5379B9}"/>
              </a:ext>
            </a:extLst>
          </p:cNvPr>
          <p:cNvSpPr txBox="1"/>
          <p:nvPr/>
        </p:nvSpPr>
        <p:spPr>
          <a:xfrm>
            <a:off x="519289" y="248356"/>
            <a:ext cx="10995377" cy="3724096"/>
          </a:xfrm>
          <a:prstGeom prst="rect">
            <a:avLst/>
          </a:prstGeom>
          <a:noFill/>
        </p:spPr>
        <p:txBody>
          <a:bodyPr wrap="square" rtlCol="0">
            <a:spAutoFit/>
          </a:bodyPr>
          <a:lstStyle/>
          <a:p>
            <a:r>
              <a:rPr lang="en-US" sz="4800" dirty="0">
                <a:solidFill>
                  <a:schemeClr val="bg1"/>
                </a:solidFill>
                <a:latin typeface="Segoe UI" panose="020B0502040204020203" pitchFamily="34" charset="0"/>
                <a:cs typeface="Segoe UI" panose="020B0502040204020203" pitchFamily="34" charset="0"/>
              </a:rPr>
              <a:t>Visual Analysis of </a:t>
            </a:r>
            <a:r>
              <a:rPr lang="en-US" sz="4800" dirty="0" err="1">
                <a:solidFill>
                  <a:schemeClr val="bg1"/>
                </a:solidFill>
                <a:latin typeface="Segoe UI" panose="020B0502040204020203" pitchFamily="34" charset="0"/>
                <a:cs typeface="Segoe UI" panose="020B0502040204020203" pitchFamily="34" charset="0"/>
              </a:rPr>
              <a:t>NovaMed’s</a:t>
            </a:r>
            <a:r>
              <a:rPr lang="en-US" sz="4800" dirty="0">
                <a:solidFill>
                  <a:schemeClr val="bg1"/>
                </a:solidFill>
                <a:latin typeface="Segoe UI" panose="020B0502040204020203" pitchFamily="34" charset="0"/>
                <a:cs typeface="Segoe UI" panose="020B0502040204020203" pitchFamily="34" charset="0"/>
              </a:rPr>
              <a:t> Data (including Dashboards)</a:t>
            </a:r>
          </a:p>
          <a:p>
            <a:endParaRPr lang="en-US" sz="2800" dirty="0">
              <a:solidFill>
                <a:schemeClr val="bg1"/>
              </a:solidFill>
              <a:latin typeface="Segoe UI" panose="020B0502040204020203" pitchFamily="34" charset="0"/>
              <a:cs typeface="Segoe UI" panose="020B0502040204020203" pitchFamily="34" charset="0"/>
            </a:endParaRPr>
          </a:p>
          <a:p>
            <a:pPr marL="742950" indent="-742950">
              <a:buFont typeface="+mj-lt"/>
              <a:buAutoNum type="arabicPeriod"/>
            </a:pPr>
            <a:r>
              <a:rPr lang="en-US" sz="2800" dirty="0">
                <a:solidFill>
                  <a:schemeClr val="bg1"/>
                </a:solidFill>
                <a:latin typeface="Segoe UI" panose="020B0502040204020203" pitchFamily="34" charset="0"/>
                <a:cs typeface="Segoe UI" panose="020B0502040204020203" pitchFamily="34" charset="0"/>
              </a:rPr>
              <a:t> Top / Bottom Analysis</a:t>
            </a:r>
          </a:p>
          <a:p>
            <a:endParaRPr lang="en-US" sz="2800" dirty="0">
              <a:solidFill>
                <a:schemeClr val="bg1"/>
              </a:solidFill>
              <a:latin typeface="Segoe UI" panose="020B0502040204020203" pitchFamily="34" charset="0"/>
              <a:cs typeface="Segoe UI" panose="020B0502040204020203" pitchFamily="34" charset="0"/>
            </a:endParaRPr>
          </a:p>
          <a:p>
            <a:endParaRPr lang="en-US" sz="2800" dirty="0">
              <a:solidFill>
                <a:schemeClr val="bg1"/>
              </a:solidFill>
              <a:latin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cs typeface="Segoe UI" panose="020B0502040204020203" pitchFamily="34" charset="0"/>
              </a:rPr>
              <a:t>2.    Customer Analysis</a:t>
            </a:r>
          </a:p>
        </p:txBody>
      </p:sp>
    </p:spTree>
    <p:extLst>
      <p:ext uri="{BB962C8B-B14F-4D97-AF65-F5344CB8AC3E}">
        <p14:creationId xmlns:p14="http://schemas.microsoft.com/office/powerpoint/2010/main" val="4288213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A7F682-5ADD-7A70-708C-715B87FF2FC6}"/>
              </a:ext>
            </a:extLst>
          </p:cNvPr>
          <p:cNvSpPr txBox="1"/>
          <p:nvPr/>
        </p:nvSpPr>
        <p:spPr>
          <a:xfrm>
            <a:off x="383822" y="451556"/>
            <a:ext cx="184731" cy="369332"/>
          </a:xfrm>
          <a:prstGeom prst="rect">
            <a:avLst/>
          </a:prstGeom>
          <a:noFill/>
        </p:spPr>
        <p:txBody>
          <a:bodyPr wrap="none" rtlCol="0">
            <a:spAutoFit/>
          </a:bodyPr>
          <a:lstStyle/>
          <a:p>
            <a:endParaRPr lang="en-US" dirty="0"/>
          </a:p>
        </p:txBody>
      </p:sp>
      <p:pic>
        <p:nvPicPr>
          <p:cNvPr id="5" name="Picture 4">
            <a:extLst>
              <a:ext uri="{FF2B5EF4-FFF2-40B4-BE49-F238E27FC236}">
                <a16:creationId xmlns:a16="http://schemas.microsoft.com/office/drawing/2014/main" id="{C543C085-4459-472F-C624-1BA49ECFE0A8}"/>
              </a:ext>
            </a:extLst>
          </p:cNvPr>
          <p:cNvPicPr>
            <a:picLocks noChangeAspect="1"/>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1900868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D6B51-3D1C-EBC6-1824-75BE0783CB3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FEDA6A5-6E63-7F36-9A45-0B876988E4C3}"/>
              </a:ext>
            </a:extLst>
          </p:cNvPr>
          <p:cNvPicPr>
            <a:picLocks noChangeAspect="1"/>
          </p:cNvPicPr>
          <p:nvPr/>
        </p:nvPicPr>
        <p:blipFill>
          <a:blip r:embed="rId3"/>
          <a:stretch>
            <a:fillRect/>
          </a:stretch>
        </p:blipFill>
        <p:spPr>
          <a:xfrm>
            <a:off x="1" y="0"/>
            <a:ext cx="12192000" cy="6858000"/>
          </a:xfrm>
          <a:prstGeom prst="rect">
            <a:avLst/>
          </a:prstGeom>
        </p:spPr>
      </p:pic>
    </p:spTree>
    <p:extLst>
      <p:ext uri="{BB962C8B-B14F-4D97-AF65-F5344CB8AC3E}">
        <p14:creationId xmlns:p14="http://schemas.microsoft.com/office/powerpoint/2010/main" val="3562961100"/>
      </p:ext>
    </p:extLst>
  </p:cSld>
  <p:clrMapOvr>
    <a:masterClrMapping/>
  </p:clrMapOvr>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6FDF0338-C524-4CF6-9268-3569B65741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887178-918B-41B5-90B5-AF84E76A4227}">
  <ds:schemaRefs>
    <ds:schemaRef ds:uri="http://schemas.microsoft.com/sharepoint/v3/contenttype/forms"/>
  </ds:schemaRefs>
</ds:datastoreItem>
</file>

<file path=customXml/itemProps3.xml><?xml version="1.0" encoding="utf-8"?>
<ds:datastoreItem xmlns:ds="http://schemas.openxmlformats.org/officeDocument/2006/customXml" ds:itemID="{54E6FD3E-3033-4D44-9759-980DCC3E7F47}">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{86E3164A-B37F-4DC7-8E63-369F830DDF93}TF776e3e59-1204-479e-95b5-5e72eaac51ab20f1c308_win32-d6e2e015b784</Template>
  <TotalTime>1630</TotalTime>
  <Words>1378</Words>
  <Application>Microsoft Office PowerPoint</Application>
  <PresentationFormat>Widescreen</PresentationFormat>
  <Paragraphs>152</Paragraphs>
  <Slides>21</Slides>
  <Notes>13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RetrospectVTI</vt:lpstr>
      <vt:lpstr>Presented by Omolara Buhari    Data analytics EU –class B-Cohort 25-04  Project Name: NovaMed Solutions: Sales Performance Analysis and Reporting  </vt:lpstr>
      <vt:lpstr>OUTLINE</vt:lpstr>
      <vt:lpstr>Introduction</vt:lpstr>
      <vt:lpstr>Aim Of The Project</vt:lpstr>
      <vt:lpstr>Business Problem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Insights Top / Bottom Analysis Contd. </vt:lpstr>
      <vt:lpstr> The 5 Underperforming drugs by total Profit, by total Revenue, and total quantity sold </vt:lpstr>
      <vt:lpstr>PowerPoint Presentation</vt:lpstr>
      <vt:lpstr>PowerPoint Presentation</vt:lpstr>
      <vt:lpstr>PowerPoint Presentation</vt:lpstr>
      <vt:lpstr>PowerPoint Presentation</vt:lpstr>
      <vt:lpstr>Recommendation</vt:lpstr>
      <vt:lpstr>Conclusion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peace buhari</dc:creator>
  <cp:lastModifiedBy>peace buhari</cp:lastModifiedBy>
  <cp:revision>2</cp:revision>
  <dcterms:created xsi:type="dcterms:W3CDTF">2025-06-15T15:06:14Z</dcterms:created>
  <dcterms:modified xsi:type="dcterms:W3CDTF">2025-12-02T17:19:30Z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